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handoutMasterIdLst>
    <p:handoutMasterId r:id="rId30"/>
  </p:handoutMasterIdLst>
  <p:sldIdLst>
    <p:sldId id="2577" r:id="rId2"/>
    <p:sldId id="2617" r:id="rId3"/>
    <p:sldId id="2597" r:id="rId4"/>
    <p:sldId id="2598" r:id="rId5"/>
    <p:sldId id="2583" r:id="rId6"/>
    <p:sldId id="2569" r:id="rId7"/>
    <p:sldId id="2570" r:id="rId8"/>
    <p:sldId id="2580" r:id="rId9"/>
    <p:sldId id="2555" r:id="rId10"/>
    <p:sldId id="2574" r:id="rId11"/>
    <p:sldId id="2584" r:id="rId12"/>
    <p:sldId id="2586" r:id="rId13"/>
    <p:sldId id="2582" r:id="rId14"/>
    <p:sldId id="2592" r:id="rId15"/>
    <p:sldId id="2593" r:id="rId16"/>
    <p:sldId id="2576" r:id="rId17"/>
    <p:sldId id="2578" r:id="rId18"/>
    <p:sldId id="2579" r:id="rId19"/>
    <p:sldId id="2588" r:id="rId20"/>
    <p:sldId id="2591" r:id="rId21"/>
    <p:sldId id="2613" r:id="rId22"/>
    <p:sldId id="2609" r:id="rId23"/>
    <p:sldId id="2615" r:id="rId24"/>
    <p:sldId id="2605" r:id="rId25"/>
    <p:sldId id="2603" r:id="rId26"/>
    <p:sldId id="2616" r:id="rId27"/>
    <p:sldId id="2594" r:id="rId28"/>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36" userDrawn="1">
          <p15:clr>
            <a:srgbClr val="A4A3A4"/>
          </p15:clr>
        </p15:guide>
        <p15:guide id="4" pos="14777" userDrawn="1">
          <p15:clr>
            <a:srgbClr val="A4A3A4"/>
          </p15:clr>
        </p15:guide>
        <p15:guide id="6" pos="557" userDrawn="1">
          <p15:clr>
            <a:srgbClr val="A4A3A4"/>
          </p15:clr>
        </p15:guide>
        <p15:guide id="8" orient="horz" pos="504" userDrawn="1">
          <p15:clr>
            <a:srgbClr val="A4A3A4"/>
          </p15:clr>
        </p15:guide>
        <p15:guide id="10" pos="6998" userDrawn="1">
          <p15:clr>
            <a:srgbClr val="A4A3A4"/>
          </p15:clr>
        </p15:guide>
        <p15:guide id="11" orient="horz" pos="4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AC0"/>
    <a:srgbClr val="5A9EDD"/>
    <a:srgbClr val="E3E4E6"/>
    <a:srgbClr val="80A5D6"/>
    <a:srgbClr val="002452"/>
    <a:srgbClr val="2485D6"/>
    <a:srgbClr val="8DAEDA"/>
    <a:srgbClr val="583F52"/>
    <a:srgbClr val="000C28"/>
    <a:srgbClr val="0008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varScale="1">
        <p:scale>
          <a:sx n="58" d="100"/>
          <a:sy n="58" d="100"/>
        </p:scale>
        <p:origin x="472" y="240"/>
      </p:cViewPr>
      <p:guideLst>
        <p:guide orient="horz" pos="8136"/>
        <p:guide pos="14777"/>
        <p:guide pos="557"/>
        <p:guide orient="horz" pos="504"/>
        <p:guide pos="6998"/>
        <p:guide orient="horz" pos="432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D7A611-2048-4605-8D03-E3095CC75915}" type="datetimeFigureOut">
              <a:rPr lang="ru-RU" smtClean="0"/>
              <a:pPr/>
              <a:t>15.04.2020</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25B5DF-ECC1-4884-9553-BC4B4E4A44C7}" type="slidenum">
              <a:rPr lang="ru-RU" smtClean="0"/>
              <a:pPr/>
              <a:t>‹#›</a:t>
            </a:fld>
            <a:endParaRPr lang="ru-RU"/>
          </a:p>
        </p:txBody>
      </p:sp>
    </p:spTree>
    <p:extLst>
      <p:ext uri="{BB962C8B-B14F-4D97-AF65-F5344CB8AC3E}">
        <p14:creationId xmlns:p14="http://schemas.microsoft.com/office/powerpoint/2010/main" val="1895355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4/15/20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ancernetwork.com/cancer-management/primary-and-metastatic-brain-tumors/page/0/1?fbclid=IwAR36gZydOT-rJXAZL-TavOdrhX4Gw1Sdfemmq8GAR9mRed3RtLjilx4fL0c"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nibib.nih.gov/news-events/newsroom/new-mri-coils-aim-improve-patient-comfort-and-decrease-scan-time?fbclid=IwAR34j7nlq-MV_pvpPNxz9_lSzuhEqwccaw80y-KAUFS2V8VV2A0WZjkvNqs" TargetMode="External"/><Relationship Id="rId5" Type="http://schemas.openxmlformats.org/officeDocument/2006/relationships/hyperlink" Target="https://www.nature.com/articles/ncomms10839?fbclid=IwAR34j7nlq-MV_pvpPNxz9_lSzuhEqwccaw80y-KAUFS2V8VV2A0WZjkvNqs" TargetMode="External"/><Relationship Id="rId4" Type="http://schemas.openxmlformats.org/officeDocument/2006/relationships/hyperlink" Target="https://www.cancer.ca/en/about-us/our-research/making-an-impact----cancer-research/fighting-for-life-4-on/?region=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ancernetwork.com/cancer-management/primary-and-metastatic-brain-tumors/page/0/1?fbclid=IwAR36gZydOT-rJXAZL-TavOdrhX4Gw1Sdfemmq8GAR9mRed3RtLjilx4fL0c"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nibib.nih.gov/news-events/newsroom/new-mri-coils-aim-improve-patient-comfort-and-decrease-scan-time?fbclid=IwAR34j7nlq-MV_pvpPNxz9_lSzuhEqwccaw80y-KAUFS2V8VV2A0WZjkvNqs" TargetMode="External"/><Relationship Id="rId5" Type="http://schemas.openxmlformats.org/officeDocument/2006/relationships/hyperlink" Target="https://www.nature.com/articles/ncomms10839?fbclid=IwAR34j7nlq-MV_pvpPNxz9_lSzuhEqwccaw80y-KAUFS2V8VV2A0WZjkvNqs" TargetMode="External"/><Relationship Id="rId4" Type="http://schemas.openxmlformats.org/officeDocument/2006/relationships/hyperlink" Target="https://www.cancer.ca/en/about-us/our-research/making-an-impact----cancer-research/fighting-for-life-4-on/?region=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a:t>
            </a:fld>
            <a:endParaRPr lang="en-US"/>
          </a:p>
        </p:txBody>
      </p:sp>
    </p:spTree>
    <p:extLst>
      <p:ext uri="{BB962C8B-B14F-4D97-AF65-F5344CB8AC3E}">
        <p14:creationId xmlns:p14="http://schemas.microsoft.com/office/powerpoint/2010/main" val="3060102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400" b="0" i="0" u="none" strike="noStrike" kern="1200">
                <a:solidFill>
                  <a:schemeClr val="tx1"/>
                </a:solidFill>
                <a:effectLst/>
                <a:latin typeface="Calibri Light"/>
                <a:ea typeface="+mn-ea"/>
                <a:cs typeface="+mn-cs"/>
              </a:rPr>
              <a:t>On the technical side we used python as a base language and used a combination of </a:t>
            </a:r>
            <a:r>
              <a:rPr lang="en-CA" sz="2400" b="0" i="0" u="none" strike="noStrike" kern="1200" err="1">
                <a:solidFill>
                  <a:schemeClr val="tx1"/>
                </a:solidFill>
                <a:effectLst/>
                <a:latin typeface="Calibri Light"/>
                <a:ea typeface="+mn-ea"/>
                <a:cs typeface="+mn-cs"/>
              </a:rPr>
              <a:t>Keras</a:t>
            </a:r>
            <a:r>
              <a:rPr lang="en-CA" sz="2400" b="0" i="0" u="none" strike="noStrike" kern="1200">
                <a:solidFill>
                  <a:schemeClr val="tx1"/>
                </a:solidFill>
                <a:effectLst/>
                <a:latin typeface="Calibri Light"/>
                <a:ea typeface="+mn-ea"/>
                <a:cs typeface="+mn-cs"/>
              </a:rPr>
              <a:t> and TensorFlow to build and train our deep learning models.</a:t>
            </a:r>
          </a:p>
          <a:p>
            <a:r>
              <a:rPr lang="en-CA" sz="2400" b="0" i="0" u="none" strike="noStrike" kern="1200">
                <a:solidFill>
                  <a:schemeClr val="tx1"/>
                </a:solidFill>
                <a:effectLst/>
                <a:latin typeface="Calibri Light"/>
                <a:ea typeface="+mn-ea"/>
                <a:cs typeface="+mn-cs"/>
              </a:rPr>
              <a:t>Due to the complexity of the SR-</a:t>
            </a:r>
            <a:r>
              <a:rPr lang="en-CA" sz="2400" b="0" i="0" u="none" strike="noStrike" kern="1200" err="1">
                <a:solidFill>
                  <a:schemeClr val="tx1"/>
                </a:solidFill>
                <a:effectLst/>
                <a:latin typeface="Calibri Light"/>
                <a:ea typeface="+mn-ea"/>
                <a:cs typeface="+mn-cs"/>
              </a:rPr>
              <a:t>ResNet</a:t>
            </a:r>
            <a:r>
              <a:rPr lang="en-CA" sz="2400" b="0" i="0" u="none" strike="noStrike" kern="1200">
                <a:solidFill>
                  <a:schemeClr val="tx1"/>
                </a:solidFill>
                <a:effectLst/>
                <a:latin typeface="Calibri Light"/>
                <a:ea typeface="+mn-ea"/>
                <a:cs typeface="+mn-cs"/>
              </a:rPr>
              <a:t> and SRGAN, we resorted to using cloud computing by using Google cloud platform to set up virtual machines, which gave us access to GPUs and greater compute power.</a:t>
            </a:r>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1479402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2400" b="0" i="0" u="none" strike="noStrike" kern="1200">
                <a:solidFill>
                  <a:schemeClr val="tx1"/>
                </a:solidFill>
                <a:effectLst/>
                <a:latin typeface="Calibri Light"/>
                <a:ea typeface="+mn-ea"/>
                <a:cs typeface="+mn-cs"/>
              </a:rPr>
              <a:t>To evaluate the experiments and corresponding outputs, we used three commonly-used metrics:</a:t>
            </a:r>
            <a:endParaRPr lang="en-CA" b="0">
              <a:effectLst/>
            </a:endParaRPr>
          </a:p>
          <a:p>
            <a:pPr rtl="0" fontAlgn="base"/>
            <a:r>
              <a:rPr lang="en-CA" sz="2400" b="0" i="0" u="none" strike="noStrike" kern="1200">
                <a:solidFill>
                  <a:schemeClr val="tx1"/>
                </a:solidFill>
                <a:effectLst/>
                <a:latin typeface="Calibri Light"/>
                <a:ea typeface="+mn-ea"/>
                <a:cs typeface="+mn-cs"/>
              </a:rPr>
              <a:t>	- The Peak Signal-to-Noise Ratio; </a:t>
            </a:r>
          </a:p>
          <a:p>
            <a:pPr rtl="0" fontAlgn="base"/>
            <a:r>
              <a:rPr lang="en-CA" sz="2400" b="0" i="0" u="none" strike="noStrike" kern="1200">
                <a:solidFill>
                  <a:schemeClr val="tx1"/>
                </a:solidFill>
                <a:effectLst/>
                <a:latin typeface="Calibri Light"/>
                <a:ea typeface="+mn-ea"/>
                <a:cs typeface="+mn-cs"/>
              </a:rPr>
              <a:t>	- Structural Similarity index and; </a:t>
            </a:r>
          </a:p>
          <a:p>
            <a:pPr rtl="0" fontAlgn="base"/>
            <a:r>
              <a:rPr lang="en-CA" sz="2400" b="0" i="0" u="none" strike="noStrike" kern="1200">
                <a:solidFill>
                  <a:schemeClr val="tx1"/>
                </a:solidFill>
                <a:effectLst/>
                <a:latin typeface="Calibri Light"/>
                <a:ea typeface="+mn-ea"/>
                <a:cs typeface="+mn-cs"/>
              </a:rPr>
              <a:t>	- Mean-Opinion-Score. </a:t>
            </a:r>
          </a:p>
          <a:p>
            <a:pPr rtl="0"/>
            <a:endParaRPr lang="en-CA" sz="2400" b="0" i="0" u="none" strike="noStrike" kern="1200">
              <a:solidFill>
                <a:schemeClr val="tx1"/>
              </a:solidFill>
              <a:effectLst/>
              <a:latin typeface="Calibri Light"/>
              <a:ea typeface="+mn-ea"/>
              <a:cs typeface="+mn-cs"/>
            </a:endParaRPr>
          </a:p>
          <a:p>
            <a:pPr rtl="0"/>
            <a:r>
              <a:rPr lang="en-CA" sz="2400" b="0" i="0" u="none" strike="noStrike" kern="1200">
                <a:solidFill>
                  <a:schemeClr val="tx1"/>
                </a:solidFill>
                <a:effectLst/>
                <a:latin typeface="Calibri Light"/>
                <a:ea typeface="+mn-ea"/>
                <a:cs typeface="+mn-cs"/>
              </a:rPr>
              <a:t>PSNR represents the absolute pixel-wise errors between a reference image and test image. The scores range from zero to infinity. The higher the score, the less difference in the test image. </a:t>
            </a:r>
          </a:p>
          <a:p>
            <a:pPr rtl="0"/>
            <a:endParaRPr lang="en-CA" b="0">
              <a:effectLst/>
            </a:endParaRPr>
          </a:p>
          <a:p>
            <a:pPr rtl="0"/>
            <a:r>
              <a:rPr lang="en-CA" sz="2400" b="0" i="0" u="none" strike="noStrike" kern="1200">
                <a:solidFill>
                  <a:schemeClr val="tx1"/>
                </a:solidFill>
                <a:effectLst/>
                <a:latin typeface="Calibri Light"/>
                <a:ea typeface="+mn-ea"/>
                <a:cs typeface="+mn-cs"/>
              </a:rPr>
              <a:t>SSIM measures the similarity between two images. It is a better indication of perceived changes between two images, taking into account more factors such as loss of correlation, luminance distortion and contrast distortion. Scores range between 0 and 1, 0 being worst, 1 being the best or identical. </a:t>
            </a:r>
          </a:p>
          <a:p>
            <a:pPr rtl="0"/>
            <a:endParaRPr lang="en-CA" b="0">
              <a:effectLst/>
            </a:endParaRPr>
          </a:p>
          <a:p>
            <a:pPr rtl="0"/>
            <a:r>
              <a:rPr lang="en-CA" sz="2400" b="0" i="0" u="none" strike="noStrike" kern="1200">
                <a:solidFill>
                  <a:schemeClr val="tx1"/>
                </a:solidFill>
                <a:effectLst/>
                <a:latin typeface="Calibri Light"/>
                <a:ea typeface="+mn-ea"/>
                <a:cs typeface="+mn-cs"/>
              </a:rPr>
              <a:t>While PSNR and SSIM are both computationally calculated with code, MOS is obtained through a human survey and is a direct representation of an image’s quality perceived by the human eye. Scores range between 1 and 5, where 1 is a poor quality image and 5 is a high quality image.</a:t>
            </a:r>
          </a:p>
          <a:p>
            <a:pPr rtl="0"/>
            <a:endParaRPr lang="en-CA" sz="2400" b="0" i="0" u="none" strike="noStrike" kern="1200">
              <a:solidFill>
                <a:schemeClr val="tx1"/>
              </a:solidFill>
              <a:effectLst/>
              <a:latin typeface="Calibri Light"/>
              <a:ea typeface="+mn-ea"/>
              <a:cs typeface="+mn-cs"/>
            </a:endParaRPr>
          </a:p>
          <a:p>
            <a:pPr rtl="0"/>
            <a:r>
              <a:rPr lang="en-CA"/>
              <a:t>__________________________________________________</a:t>
            </a:r>
            <a:endParaRPr lang="en-CA" sz="2400" b="0" i="0" u="none" strike="noStrike" kern="1200">
              <a:solidFill>
                <a:schemeClr val="tx1"/>
              </a:solidFill>
              <a:effectLst/>
              <a:latin typeface="Calibri Light"/>
              <a:ea typeface="+mn-ea"/>
              <a:cs typeface="+mn-cs"/>
            </a:endParaRPr>
          </a:p>
          <a:p>
            <a:pPr rtl="0"/>
            <a:endParaRPr lang="en-CA" sz="2400" b="0" i="0" u="none" strike="noStrike" kern="1200">
              <a:solidFill>
                <a:schemeClr val="tx1"/>
              </a:solidFill>
              <a:effectLst/>
              <a:latin typeface="Calibri Light"/>
              <a:ea typeface="+mn-ea"/>
              <a:cs typeface="+mn-cs"/>
            </a:endParaRPr>
          </a:p>
          <a:p>
            <a:pPr rtl="0"/>
            <a:r>
              <a:rPr lang="en-CA" sz="2400" b="0" i="0" u="none" strike="noStrike" kern="1200">
                <a:solidFill>
                  <a:schemeClr val="tx1"/>
                </a:solidFill>
                <a:effectLst/>
                <a:latin typeface="Calibri Light"/>
                <a:ea typeface="+mn-ea"/>
                <a:cs typeface="+mn-cs"/>
              </a:rPr>
              <a:t>To obtain the mean opinion score, survey participants are shown different versions of an image - each of which has undergone a different super-resolution method - along with the original image. The participants are asked to rate the images on a scale of 1-to-5, where 1 is a poor quality image and 5 is a high quality image. This is repeated with various images. For each image, the average survey score for each super-resolution method is calculated. Then the overall average for each super-resolution method is computed to give a final MOS score for each method.</a:t>
            </a:r>
            <a:endParaRPr lang="en-CA" b="0">
              <a:effectLst/>
            </a:endParaRPr>
          </a:p>
          <a:p>
            <a:br>
              <a:rPr lang="en-CA"/>
            </a:b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944893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16060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with all generative adversarial networks, the SRGAN includes a generator network and discriminator network. </a:t>
            </a:r>
          </a:p>
          <a:p>
            <a:endParaRPr lang="en-US"/>
          </a:p>
          <a:p>
            <a:r>
              <a:rPr lang="en-US"/>
              <a:t>Following the SRGAN paper, the generator network is comprised of a convolutional layer with </a:t>
            </a:r>
            <a:r>
              <a:rPr lang="en-US" err="1"/>
              <a:t>prelu</a:t>
            </a:r>
            <a:r>
              <a:rPr lang="en-US"/>
              <a:t> activation layer, followed by 16 </a:t>
            </a:r>
            <a:r>
              <a:rPr lang="en-US" err="1"/>
              <a:t>resnet</a:t>
            </a:r>
            <a:r>
              <a:rPr lang="en-US"/>
              <a:t> blocks with a skip connection from the input of the first block to the output of the last block. Then we have a combination of convolution and pixel shuffle layers to obtain a super resolution output image</a:t>
            </a:r>
          </a:p>
          <a:p>
            <a:endParaRPr lang="en-US"/>
          </a:p>
          <a:p>
            <a:r>
              <a:rPr lang="en-US"/>
              <a:t>The discriminator network is made of 8 convolutional layers with </a:t>
            </a:r>
            <a:r>
              <a:rPr lang="en-US" err="1"/>
              <a:t>leakyrelu</a:t>
            </a:r>
            <a:r>
              <a:rPr lang="en-US"/>
              <a:t> activation followed by a dense layer with 1 output and finally a sigmoid activation layer to obtain the desired 0 to 1 output</a:t>
            </a:r>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184577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discriminator’s goal is to be able to distinguish between real and generated images, the discriminator loss is calculated by taking the log of of its output with a real image input and the log of 1 minus its output with a generated image input. </a:t>
            </a:r>
          </a:p>
          <a:p>
            <a:endParaRPr lang="en-US"/>
          </a:p>
          <a:p>
            <a:r>
              <a:rPr lang="en-US"/>
              <a:t>If the discriminator outputs values close to zero given real images the negative log of the output will be high, yielding greater loss but if its output is closer to one then the loss is decreased. Similarly, if the discriminator outputs values close to 1 for generated images, negative the log of 1 minus the output will be high yielding greater loss while outputs close to 0 for generated images will decrease the loss. </a:t>
            </a:r>
          </a:p>
          <a:p>
            <a:endParaRPr lang="en-US"/>
          </a:p>
          <a:p>
            <a:r>
              <a:rPr lang="en-US"/>
              <a:t>Therefore, the discriminator aims to minimize the loss by labelling real images with value 1 and generated images with value 0</a:t>
            </a:r>
          </a:p>
          <a:p>
            <a:endParaRPr lang="en-US"/>
          </a:p>
          <a:p>
            <a:r>
              <a:rPr lang="en-US"/>
              <a:t>The generator on the other hand aims to trick the discriminator into labelling the data it generates as real therefore its loss for a generated image is negate the log of the discriminators output. If the discriminator outputs values close to one for generated images the loss will be low whereas discriminator </a:t>
            </a:r>
            <a:r>
              <a:rPr lang="en-US" err="1"/>
              <a:t>out.puts</a:t>
            </a:r>
            <a:r>
              <a:rPr lang="en-US"/>
              <a:t> close to 0 cause high generator loss</a:t>
            </a:r>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a:p>
        </p:txBody>
      </p:sp>
    </p:spTree>
    <p:extLst>
      <p:ext uri="{BB962C8B-B14F-4D97-AF65-F5344CB8AC3E}">
        <p14:creationId xmlns:p14="http://schemas.microsoft.com/office/powerpoint/2010/main" val="160235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400" kern="1200">
                <a:solidFill>
                  <a:schemeClr val="tx1"/>
                </a:solidFill>
                <a:effectLst/>
                <a:latin typeface="Calibri Light"/>
                <a:ea typeface="+mn-ea"/>
                <a:cs typeface="+mn-cs"/>
              </a:rPr>
              <a:t>The second type of loss implemented in the SRGAN is a content loss. To calculate the content loss a pretrained VGG19 network is utilized to obtain a feature map. </a:t>
            </a:r>
          </a:p>
          <a:p>
            <a:br>
              <a:rPr lang="en-CA" sz="2400" kern="1200">
                <a:solidFill>
                  <a:schemeClr val="tx1"/>
                </a:solidFill>
                <a:effectLst/>
                <a:latin typeface="Calibri Light"/>
                <a:ea typeface="+mn-ea"/>
                <a:cs typeface="+mn-cs"/>
              </a:rPr>
            </a:br>
            <a:endParaRPr lang="en-CA" sz="2400" kern="1200">
              <a:solidFill>
                <a:schemeClr val="tx1"/>
              </a:solidFill>
              <a:effectLst/>
              <a:latin typeface="Calibri Light"/>
              <a:ea typeface="+mn-ea"/>
              <a:cs typeface="+mn-cs"/>
            </a:endParaRPr>
          </a:p>
          <a:p>
            <a:r>
              <a:rPr lang="en-CA" sz="2400" kern="1200">
                <a:solidFill>
                  <a:schemeClr val="tx1"/>
                </a:solidFill>
                <a:effectLst/>
                <a:latin typeface="Calibri Light"/>
                <a:ea typeface="+mn-ea"/>
                <a:cs typeface="+mn-cs"/>
              </a:rPr>
              <a:t>The feature map used for the loss can be obtained from the </a:t>
            </a:r>
            <a:r>
              <a:rPr lang="en-CA" sz="2400" kern="1200" err="1">
                <a:solidFill>
                  <a:schemeClr val="tx1"/>
                </a:solidFill>
                <a:effectLst/>
                <a:latin typeface="Calibri Light"/>
                <a:ea typeface="+mn-ea"/>
                <a:cs typeface="+mn-cs"/>
              </a:rPr>
              <a:t>ouptut</a:t>
            </a:r>
            <a:r>
              <a:rPr lang="en-CA" sz="2400" kern="1200">
                <a:solidFill>
                  <a:schemeClr val="tx1"/>
                </a:solidFill>
                <a:effectLst/>
                <a:latin typeface="Calibri Light"/>
                <a:ea typeface="+mn-ea"/>
                <a:cs typeface="+mn-cs"/>
              </a:rPr>
              <a:t> of any </a:t>
            </a:r>
            <a:r>
              <a:rPr lang="en-CA" sz="2400" kern="1200" err="1">
                <a:solidFill>
                  <a:schemeClr val="tx1"/>
                </a:solidFill>
                <a:effectLst/>
                <a:latin typeface="Calibri Light"/>
                <a:ea typeface="+mn-ea"/>
                <a:cs typeface="+mn-cs"/>
              </a:rPr>
              <a:t>convolutionl</a:t>
            </a:r>
            <a:r>
              <a:rPr lang="en-CA" sz="2400" kern="1200">
                <a:solidFill>
                  <a:schemeClr val="tx1"/>
                </a:solidFill>
                <a:effectLst/>
                <a:latin typeface="Calibri Light"/>
                <a:ea typeface="+mn-ea"/>
                <a:cs typeface="+mn-cs"/>
              </a:rPr>
              <a:t> layer of the network. The layer chosen for the feature map is described by </a:t>
            </a:r>
            <a:r>
              <a:rPr lang="en-CA" sz="2400" kern="1200" err="1">
                <a:solidFill>
                  <a:schemeClr val="tx1"/>
                </a:solidFill>
                <a:effectLst/>
                <a:latin typeface="Calibri Light"/>
                <a:ea typeface="+mn-ea"/>
                <a:cs typeface="+mn-cs"/>
              </a:rPr>
              <a:t>i</a:t>
            </a:r>
            <a:r>
              <a:rPr lang="en-CA" sz="2400" kern="1200">
                <a:solidFill>
                  <a:schemeClr val="tx1"/>
                </a:solidFill>
                <a:effectLst/>
                <a:latin typeface="Calibri Light"/>
                <a:ea typeface="+mn-ea"/>
                <a:cs typeface="+mn-cs"/>
              </a:rPr>
              <a:t> and j where the layer is the </a:t>
            </a:r>
            <a:r>
              <a:rPr lang="en-CA" sz="2400" kern="1200" err="1">
                <a:solidFill>
                  <a:schemeClr val="tx1"/>
                </a:solidFill>
                <a:effectLst/>
                <a:latin typeface="Calibri Light"/>
                <a:ea typeface="+mn-ea"/>
                <a:cs typeface="+mn-cs"/>
              </a:rPr>
              <a:t>jth</a:t>
            </a:r>
            <a:r>
              <a:rPr lang="en-CA" sz="2400" kern="1200">
                <a:solidFill>
                  <a:schemeClr val="tx1"/>
                </a:solidFill>
                <a:effectLst/>
                <a:latin typeface="Calibri Light"/>
                <a:ea typeface="+mn-ea"/>
                <a:cs typeface="+mn-cs"/>
              </a:rPr>
              <a:t> convolutional layer before the </a:t>
            </a:r>
            <a:r>
              <a:rPr lang="en-CA" sz="2400" kern="1200" err="1">
                <a:solidFill>
                  <a:schemeClr val="tx1"/>
                </a:solidFill>
                <a:effectLst/>
                <a:latin typeface="Calibri Light"/>
                <a:ea typeface="+mn-ea"/>
                <a:cs typeface="+mn-cs"/>
              </a:rPr>
              <a:t>ith</a:t>
            </a:r>
            <a:r>
              <a:rPr lang="en-CA" sz="2400" kern="1200">
                <a:solidFill>
                  <a:schemeClr val="tx1"/>
                </a:solidFill>
                <a:effectLst/>
                <a:latin typeface="Calibri Light"/>
                <a:ea typeface="+mn-ea"/>
                <a:cs typeface="+mn-cs"/>
              </a:rPr>
              <a:t> max </a:t>
            </a:r>
            <a:r>
              <a:rPr lang="en-CA" sz="2400" kern="1200" err="1">
                <a:solidFill>
                  <a:schemeClr val="tx1"/>
                </a:solidFill>
                <a:effectLst/>
                <a:latin typeface="Calibri Light"/>
                <a:ea typeface="+mn-ea"/>
                <a:cs typeface="+mn-cs"/>
              </a:rPr>
              <a:t>poiling</a:t>
            </a:r>
            <a:r>
              <a:rPr lang="en-CA" sz="2400" kern="1200">
                <a:solidFill>
                  <a:schemeClr val="tx1"/>
                </a:solidFill>
                <a:effectLst/>
                <a:latin typeface="Calibri Light"/>
                <a:ea typeface="+mn-ea"/>
                <a:cs typeface="+mn-cs"/>
              </a:rPr>
              <a:t> layer in the network.</a:t>
            </a:r>
          </a:p>
          <a:p>
            <a:br>
              <a:rPr lang="en-CA" sz="2400" kern="1200">
                <a:solidFill>
                  <a:schemeClr val="tx1"/>
                </a:solidFill>
                <a:effectLst/>
                <a:latin typeface="Calibri Light"/>
                <a:ea typeface="+mn-ea"/>
                <a:cs typeface="+mn-cs"/>
              </a:rPr>
            </a:br>
            <a:endParaRPr lang="en-CA" sz="2400" kern="1200">
              <a:solidFill>
                <a:schemeClr val="tx1"/>
              </a:solidFill>
              <a:effectLst/>
              <a:latin typeface="Calibri Light"/>
              <a:ea typeface="+mn-ea"/>
              <a:cs typeface="+mn-cs"/>
            </a:endParaRPr>
          </a:p>
          <a:p>
            <a:br>
              <a:rPr lang="en-CA" sz="2400" kern="1200">
                <a:solidFill>
                  <a:schemeClr val="tx1"/>
                </a:solidFill>
                <a:effectLst/>
                <a:latin typeface="Calibri Light"/>
                <a:ea typeface="+mn-ea"/>
                <a:cs typeface="+mn-cs"/>
              </a:rPr>
            </a:br>
            <a:endParaRPr lang="en-CA" sz="2400" kern="1200">
              <a:solidFill>
                <a:schemeClr val="tx1"/>
              </a:solidFill>
              <a:effectLst/>
              <a:latin typeface="Calibri Light"/>
              <a:ea typeface="+mn-ea"/>
              <a:cs typeface="+mn-cs"/>
            </a:endParaRPr>
          </a:p>
          <a:p>
            <a:r>
              <a:rPr lang="en-CA" sz="2400" kern="1200">
                <a:solidFill>
                  <a:schemeClr val="tx1"/>
                </a:solidFill>
                <a:effectLst/>
                <a:latin typeface="Calibri Light"/>
                <a:ea typeface="+mn-ea"/>
                <a:cs typeface="+mn-cs"/>
              </a:rPr>
              <a:t>The loss is defined as the </a:t>
            </a:r>
            <a:r>
              <a:rPr lang="en-CA" sz="2400" kern="1200" err="1">
                <a:solidFill>
                  <a:schemeClr val="tx1"/>
                </a:solidFill>
                <a:effectLst/>
                <a:latin typeface="Calibri Light"/>
                <a:ea typeface="+mn-ea"/>
                <a:cs typeface="+mn-cs"/>
              </a:rPr>
              <a:t>mse</a:t>
            </a:r>
            <a:r>
              <a:rPr lang="en-CA" sz="2400" kern="1200">
                <a:solidFill>
                  <a:schemeClr val="tx1"/>
                </a:solidFill>
                <a:effectLst/>
                <a:latin typeface="Calibri Light"/>
                <a:ea typeface="+mn-ea"/>
                <a:cs typeface="+mn-cs"/>
              </a:rPr>
              <a:t> between the output feature map obtained by inputting the original image into the VGG19 network and the output feature map obtained given the super resolution version of that image as input. </a:t>
            </a:r>
          </a:p>
          <a:p>
            <a:br>
              <a:rPr lang="en-CA" sz="2400" kern="1200">
                <a:solidFill>
                  <a:schemeClr val="tx1"/>
                </a:solidFill>
                <a:effectLst/>
                <a:latin typeface="Calibri Light"/>
                <a:ea typeface="+mn-ea"/>
                <a:cs typeface="+mn-cs"/>
              </a:rPr>
            </a:br>
            <a:endParaRPr lang="en-CA" sz="2400" kern="1200">
              <a:solidFill>
                <a:schemeClr val="tx1"/>
              </a:solidFill>
              <a:effectLst/>
              <a:latin typeface="Calibri Light"/>
              <a:ea typeface="+mn-ea"/>
              <a:cs typeface="+mn-cs"/>
            </a:endParaRPr>
          </a:p>
          <a:p>
            <a:r>
              <a:rPr lang="en-CA" sz="2400" kern="1200">
                <a:solidFill>
                  <a:schemeClr val="tx1"/>
                </a:solidFill>
                <a:effectLst/>
                <a:latin typeface="Calibri Light"/>
                <a:ea typeface="+mn-ea"/>
                <a:cs typeface="+mn-cs"/>
              </a:rPr>
              <a:t>the equation for loss is shown here were phi </a:t>
            </a:r>
            <a:r>
              <a:rPr lang="en-CA" sz="2400" kern="1200" err="1">
                <a:solidFill>
                  <a:schemeClr val="tx1"/>
                </a:solidFill>
                <a:effectLst/>
                <a:latin typeface="Calibri Light"/>
                <a:ea typeface="+mn-ea"/>
                <a:cs typeface="+mn-cs"/>
              </a:rPr>
              <a:t>i</a:t>
            </a:r>
            <a:r>
              <a:rPr lang="en-CA" sz="2400" kern="1200">
                <a:solidFill>
                  <a:schemeClr val="tx1"/>
                </a:solidFill>
                <a:effectLst/>
                <a:latin typeface="Calibri Light"/>
                <a:ea typeface="+mn-ea"/>
                <a:cs typeface="+mn-cs"/>
              </a:rPr>
              <a:t> j is the feature map from the </a:t>
            </a:r>
            <a:r>
              <a:rPr lang="en-CA" sz="2400" kern="1200" err="1">
                <a:solidFill>
                  <a:schemeClr val="tx1"/>
                </a:solidFill>
                <a:effectLst/>
                <a:latin typeface="Calibri Light"/>
                <a:ea typeface="+mn-ea"/>
                <a:cs typeface="+mn-cs"/>
              </a:rPr>
              <a:t>ouput</a:t>
            </a:r>
            <a:r>
              <a:rPr lang="en-CA" sz="2400" kern="1200">
                <a:solidFill>
                  <a:schemeClr val="tx1"/>
                </a:solidFill>
                <a:effectLst/>
                <a:latin typeface="Calibri Light"/>
                <a:ea typeface="+mn-ea"/>
                <a:cs typeface="+mn-cs"/>
              </a:rPr>
              <a:t> of the </a:t>
            </a:r>
            <a:r>
              <a:rPr lang="en-CA" sz="2400" kern="1200" err="1">
                <a:solidFill>
                  <a:schemeClr val="tx1"/>
                </a:solidFill>
                <a:effectLst/>
                <a:latin typeface="Calibri Light"/>
                <a:ea typeface="+mn-ea"/>
                <a:cs typeface="+mn-cs"/>
              </a:rPr>
              <a:t>jth</a:t>
            </a:r>
            <a:r>
              <a:rPr lang="en-CA" sz="2400" kern="1200">
                <a:solidFill>
                  <a:schemeClr val="tx1"/>
                </a:solidFill>
                <a:effectLst/>
                <a:latin typeface="Calibri Light"/>
                <a:ea typeface="+mn-ea"/>
                <a:cs typeface="+mn-cs"/>
              </a:rPr>
              <a:t> conv layer before the </a:t>
            </a:r>
            <a:r>
              <a:rPr lang="en-CA" sz="2400" kern="1200" err="1">
                <a:solidFill>
                  <a:schemeClr val="tx1"/>
                </a:solidFill>
                <a:effectLst/>
                <a:latin typeface="Calibri Light"/>
                <a:ea typeface="+mn-ea"/>
                <a:cs typeface="+mn-cs"/>
              </a:rPr>
              <a:t>i</a:t>
            </a:r>
            <a:r>
              <a:rPr lang="en-CA" sz="2400" kern="1200">
                <a:solidFill>
                  <a:schemeClr val="tx1"/>
                </a:solidFill>
                <a:effectLst/>
                <a:latin typeface="Calibri Light"/>
                <a:ea typeface="+mn-ea"/>
                <a:cs typeface="+mn-cs"/>
              </a:rPr>
              <a:t> max pooling layer, </a:t>
            </a:r>
            <a:r>
              <a:rPr lang="en-CA" sz="2400" kern="1200" err="1">
                <a:solidFill>
                  <a:schemeClr val="tx1"/>
                </a:solidFill>
                <a:effectLst/>
                <a:latin typeface="Calibri Light"/>
                <a:ea typeface="+mn-ea"/>
                <a:cs typeface="+mn-cs"/>
              </a:rPr>
              <a:t>Wij</a:t>
            </a:r>
            <a:r>
              <a:rPr lang="en-CA" sz="2400" kern="1200">
                <a:solidFill>
                  <a:schemeClr val="tx1"/>
                </a:solidFill>
                <a:effectLst/>
                <a:latin typeface="Calibri Light"/>
                <a:ea typeface="+mn-ea"/>
                <a:cs typeface="+mn-cs"/>
              </a:rPr>
              <a:t> </a:t>
            </a:r>
            <a:r>
              <a:rPr lang="en-CA" sz="2400" kern="1200" err="1">
                <a:solidFill>
                  <a:schemeClr val="tx1"/>
                </a:solidFill>
                <a:effectLst/>
                <a:latin typeface="Calibri Light"/>
                <a:ea typeface="+mn-ea"/>
                <a:cs typeface="+mn-cs"/>
              </a:rPr>
              <a:t>Hij</a:t>
            </a:r>
            <a:r>
              <a:rPr lang="en-CA" sz="2400" kern="1200">
                <a:solidFill>
                  <a:schemeClr val="tx1"/>
                </a:solidFill>
                <a:effectLst/>
                <a:latin typeface="Calibri Light"/>
                <a:ea typeface="+mn-ea"/>
                <a:cs typeface="+mn-cs"/>
              </a:rPr>
              <a:t> is the width and height of the feature map </a:t>
            </a:r>
          </a:p>
          <a:p>
            <a:r>
              <a:rPr lang="en-CA" sz="2400" kern="1200">
                <a:solidFill>
                  <a:schemeClr val="tx1"/>
                </a:solidFill>
                <a:effectLst/>
                <a:latin typeface="Calibri Light"/>
                <a:ea typeface="+mn-ea"/>
                <a:cs typeface="+mn-cs"/>
              </a:rPr>
              <a:t>and I not  and I </a:t>
            </a:r>
            <a:r>
              <a:rPr lang="en-CA" sz="2400" kern="1200" err="1">
                <a:solidFill>
                  <a:schemeClr val="tx1"/>
                </a:solidFill>
                <a:effectLst/>
                <a:latin typeface="Calibri Light"/>
                <a:ea typeface="+mn-ea"/>
                <a:cs typeface="+mn-cs"/>
              </a:rPr>
              <a:t>sr</a:t>
            </a:r>
            <a:r>
              <a:rPr lang="en-CA" sz="2400" kern="1200">
                <a:solidFill>
                  <a:schemeClr val="tx1"/>
                </a:solidFill>
                <a:effectLst/>
                <a:latin typeface="Calibri Light"/>
                <a:ea typeface="+mn-ea"/>
                <a:cs typeface="+mn-cs"/>
              </a:rPr>
              <a:t> are the original and super revolved images respectively</a:t>
            </a:r>
          </a:p>
          <a:p>
            <a:br>
              <a:rPr lang="en-CA" sz="2400" kern="1200">
                <a:solidFill>
                  <a:schemeClr val="tx1"/>
                </a:solidFill>
                <a:effectLst/>
                <a:latin typeface="Calibri Light"/>
                <a:ea typeface="+mn-ea"/>
                <a:cs typeface="+mn-cs"/>
              </a:rPr>
            </a:br>
            <a:endParaRPr lang="en-CA" sz="2400" kern="1200">
              <a:solidFill>
                <a:schemeClr val="tx1"/>
              </a:solidFill>
              <a:effectLst/>
              <a:latin typeface="Calibri Light"/>
              <a:ea typeface="+mn-ea"/>
              <a:cs typeface="+mn-cs"/>
            </a:endParaRPr>
          </a:p>
          <a:p>
            <a:r>
              <a:rPr lang="en-CA" sz="2400" kern="1200">
                <a:solidFill>
                  <a:schemeClr val="tx1"/>
                </a:solidFill>
                <a:effectLst/>
                <a:latin typeface="Calibri Light"/>
                <a:ea typeface="+mn-ea"/>
                <a:cs typeface="+mn-cs"/>
              </a:rPr>
              <a:t>to better explain how the feature map is obtained lets use an example </a:t>
            </a:r>
            <a:r>
              <a:rPr lang="en-CA" sz="2400" kern="1200" err="1">
                <a:solidFill>
                  <a:schemeClr val="tx1"/>
                </a:solidFill>
                <a:effectLst/>
                <a:latin typeface="Calibri Light"/>
                <a:ea typeface="+mn-ea"/>
                <a:cs typeface="+mn-cs"/>
              </a:rPr>
              <a:t>wehre</a:t>
            </a:r>
            <a:r>
              <a:rPr lang="en-CA" sz="2400" kern="1200">
                <a:solidFill>
                  <a:schemeClr val="tx1"/>
                </a:solidFill>
                <a:effectLst/>
                <a:latin typeface="Calibri Light"/>
                <a:ea typeface="+mn-ea"/>
                <a:cs typeface="+mn-cs"/>
              </a:rPr>
              <a:t> </a:t>
            </a:r>
            <a:r>
              <a:rPr lang="en-CA" sz="2400" kern="1200" err="1">
                <a:solidFill>
                  <a:schemeClr val="tx1"/>
                </a:solidFill>
                <a:effectLst/>
                <a:latin typeface="Calibri Light"/>
                <a:ea typeface="+mn-ea"/>
                <a:cs typeface="+mn-cs"/>
              </a:rPr>
              <a:t>i</a:t>
            </a:r>
            <a:r>
              <a:rPr lang="en-CA" sz="2400" kern="1200">
                <a:solidFill>
                  <a:schemeClr val="tx1"/>
                </a:solidFill>
                <a:effectLst/>
                <a:latin typeface="Calibri Light"/>
                <a:ea typeface="+mn-ea"/>
                <a:cs typeface="+mn-cs"/>
              </a:rPr>
              <a:t> =3 and j  = 2</a:t>
            </a:r>
          </a:p>
          <a:p>
            <a:br>
              <a:rPr lang="en-CA" sz="2400" kern="1200">
                <a:solidFill>
                  <a:schemeClr val="tx1"/>
                </a:solidFill>
                <a:effectLst/>
                <a:latin typeface="Calibri Light"/>
                <a:ea typeface="+mn-ea"/>
                <a:cs typeface="+mn-cs"/>
              </a:rPr>
            </a:br>
            <a:endParaRPr lang="en-CA" sz="2400" kern="1200">
              <a:solidFill>
                <a:schemeClr val="tx1"/>
              </a:solidFill>
              <a:effectLst/>
              <a:latin typeface="Calibri Light"/>
              <a:ea typeface="+mn-ea"/>
              <a:cs typeface="+mn-cs"/>
            </a:endParaRPr>
          </a:p>
          <a:p>
            <a:r>
              <a:rPr lang="en-CA" sz="2400" kern="1200">
                <a:solidFill>
                  <a:schemeClr val="tx1"/>
                </a:solidFill>
                <a:effectLst/>
                <a:latin typeface="Calibri Light"/>
                <a:ea typeface="+mn-ea"/>
                <a:cs typeface="+mn-cs"/>
              </a:rPr>
              <a:t>count 1 2 3 max pooling layers and take the output of the second conv layer before the max pooling layer as the feature map</a:t>
            </a:r>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a:p>
        </p:txBody>
      </p:sp>
    </p:spTree>
    <p:extLst>
      <p:ext uri="{BB962C8B-B14F-4D97-AF65-F5344CB8AC3E}">
        <p14:creationId xmlns:p14="http://schemas.microsoft.com/office/powerpoint/2010/main" val="3022243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400" b="0" i="0" u="none" strike="noStrike" kern="1200">
                <a:solidFill>
                  <a:schemeClr val="tx1"/>
                </a:solidFill>
                <a:effectLst/>
                <a:latin typeface="Calibri Light"/>
                <a:ea typeface="+mn-ea"/>
                <a:cs typeface="+mn-cs"/>
              </a:rPr>
              <a:t>To train our models, we first loaded in the high resolution images and split them into training, validation and test sets with 1000, 200, and 200 images, respectively.</a:t>
            </a:r>
          </a:p>
          <a:p>
            <a:endParaRPr lang="en-CA" sz="2400" b="0" i="0" u="none" strike="noStrike" kern="1200">
              <a:solidFill>
                <a:schemeClr val="tx1"/>
              </a:solidFill>
              <a:effectLst/>
              <a:latin typeface="Calibri Light"/>
              <a:ea typeface="+mn-ea"/>
              <a:cs typeface="+mn-cs"/>
            </a:endParaRPr>
          </a:p>
          <a:p>
            <a:r>
              <a:rPr lang="en-CA" sz="2400" b="0" i="0" u="none" strike="noStrike" kern="1200">
                <a:solidFill>
                  <a:schemeClr val="tx1"/>
                </a:solidFill>
                <a:effectLst/>
                <a:latin typeface="Calibri Light"/>
                <a:ea typeface="+mn-ea"/>
                <a:cs typeface="+mn-cs"/>
              </a:rPr>
              <a:t>Next we </a:t>
            </a:r>
            <a:r>
              <a:rPr lang="en-CA" sz="2400" b="0" i="0" u="none" strike="noStrike" kern="1200" err="1">
                <a:solidFill>
                  <a:schemeClr val="tx1"/>
                </a:solidFill>
                <a:effectLst/>
                <a:latin typeface="Calibri Light"/>
                <a:ea typeface="+mn-ea"/>
                <a:cs typeface="+mn-cs"/>
              </a:rPr>
              <a:t>downsampled</a:t>
            </a:r>
            <a:r>
              <a:rPr lang="en-CA" sz="2400" b="0" i="0" u="none" strike="noStrike" kern="1200">
                <a:solidFill>
                  <a:schemeClr val="tx1"/>
                </a:solidFill>
                <a:effectLst/>
                <a:latin typeface="Calibri Light"/>
                <a:ea typeface="+mn-ea"/>
                <a:cs typeface="+mn-cs"/>
              </a:rPr>
              <a:t> these images to obtain the low resolution images to use as inputs to our models.</a:t>
            </a:r>
            <a:br>
              <a:rPr lang="en-CA" sz="2400" b="0" i="0" u="none" strike="noStrike" kern="1200">
                <a:solidFill>
                  <a:schemeClr val="tx1"/>
                </a:solidFill>
                <a:effectLst/>
                <a:latin typeface="Calibri Light"/>
                <a:ea typeface="+mn-ea"/>
                <a:cs typeface="+mn-cs"/>
              </a:rPr>
            </a:br>
            <a:endParaRPr lang="en-CA" sz="2400" b="0" i="0" u="none" strike="noStrike" kern="1200">
              <a:solidFill>
                <a:schemeClr val="tx1"/>
              </a:solidFill>
              <a:effectLst/>
              <a:latin typeface="Calibri Light"/>
              <a:ea typeface="+mn-ea"/>
              <a:cs typeface="+mn-cs"/>
            </a:endParaRPr>
          </a:p>
          <a:p>
            <a:r>
              <a:rPr lang="en-CA" sz="2400" b="0" i="0" u="none" strike="noStrike" kern="1200">
                <a:solidFill>
                  <a:schemeClr val="tx1"/>
                </a:solidFill>
                <a:effectLst/>
                <a:latin typeface="Calibri Light"/>
                <a:ea typeface="+mn-ea"/>
                <a:cs typeface="+mn-cs"/>
              </a:rPr>
              <a:t>We then trained the SR-</a:t>
            </a:r>
            <a:r>
              <a:rPr lang="en-CA" sz="2400" b="0" i="0" u="none" strike="noStrike" kern="1200" err="1">
                <a:solidFill>
                  <a:schemeClr val="tx1"/>
                </a:solidFill>
                <a:effectLst/>
                <a:latin typeface="Calibri Light"/>
                <a:ea typeface="+mn-ea"/>
                <a:cs typeface="+mn-cs"/>
              </a:rPr>
              <a:t>ResNet</a:t>
            </a:r>
            <a:r>
              <a:rPr lang="en-CA" sz="2400" b="0" i="0" u="none" strike="noStrike" kern="1200">
                <a:solidFill>
                  <a:schemeClr val="tx1"/>
                </a:solidFill>
                <a:effectLst/>
                <a:latin typeface="Calibri Light"/>
                <a:ea typeface="+mn-ea"/>
                <a:cs typeface="+mn-cs"/>
              </a:rPr>
              <a:t> using mean squared error loss for 100 epochs in a supervised approach, after which we used the GAN architecture, adversarial loss, and content loss to train the generator for an additional 50 epochs.</a:t>
            </a:r>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a:p>
        </p:txBody>
      </p:sp>
    </p:spTree>
    <p:extLst>
      <p:ext uri="{BB962C8B-B14F-4D97-AF65-F5344CB8AC3E}">
        <p14:creationId xmlns:p14="http://schemas.microsoft.com/office/powerpoint/2010/main" val="690446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can from the training history of the SR-</a:t>
            </a:r>
            <a:r>
              <a:rPr lang="en-US" err="1"/>
              <a:t>ResNet</a:t>
            </a:r>
            <a:r>
              <a:rPr lang="en-US"/>
              <a:t>, the SSIM and PSNR scores continuously increase on the training data, however the models starts to perform more poorly on the validation data. While the validation scores are still high, this indicates that the model is most likely overfitting the training data.</a:t>
            </a:r>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a:p>
        </p:txBody>
      </p:sp>
    </p:spTree>
    <p:extLst>
      <p:ext uri="{BB962C8B-B14F-4D97-AF65-F5344CB8AC3E}">
        <p14:creationId xmlns:p14="http://schemas.microsoft.com/office/powerpoint/2010/main" val="3397451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at the training history of the SRGAN, we can see that the generator and discriminator networks are both getting better over time. Interesting to note that the </a:t>
            </a:r>
            <a:r>
              <a:rPr lang="en-US" err="1"/>
              <a:t>dsciriminator</a:t>
            </a:r>
            <a:r>
              <a:rPr lang="en-US"/>
              <a:t> has an equally difficult time predicting on real or generated images.</a:t>
            </a:r>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a:p>
        </p:txBody>
      </p:sp>
    </p:spTree>
    <p:extLst>
      <p:ext uri="{BB962C8B-B14F-4D97-AF65-F5344CB8AC3E}">
        <p14:creationId xmlns:p14="http://schemas.microsoft.com/office/powerpoint/2010/main" val="4115868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ran into quite a few roadblocks throughout our experiments and model building. </a:t>
            </a:r>
          </a:p>
          <a:p>
            <a:pPr marL="342900" indent="-342900">
              <a:buFontTx/>
              <a:buChar char="-"/>
            </a:pPr>
            <a:r>
              <a:rPr lang="en-US"/>
              <a:t>The greatest of which was memory errors with the GPU we were using. </a:t>
            </a:r>
          </a:p>
          <a:p>
            <a:pPr marL="1257117" lvl="1" indent="-342900">
              <a:buFontTx/>
              <a:buChar char="-"/>
            </a:pPr>
            <a:r>
              <a:rPr lang="en-US"/>
              <a:t>Because of this, we had to reduce our SRGAN batch size to 1, instead of the desired 32. Using a batch size of 32 simply far exceeded what our GPU could handle.</a:t>
            </a:r>
          </a:p>
          <a:p>
            <a:pPr marL="1257117" lvl="1" indent="-342900">
              <a:buFontTx/>
              <a:buChar char="-"/>
            </a:pPr>
            <a:r>
              <a:rPr lang="en-US"/>
              <a:t>Additionally, we tried using a 1024 dense layer in our discriminator as proposed in the original SRGAN paper, but this had to be removed as well due to limited memory</a:t>
            </a:r>
          </a:p>
          <a:p>
            <a:pPr marL="342900" lvl="0" indent="-342900">
              <a:buFontTx/>
              <a:buChar char="-"/>
            </a:pPr>
            <a:r>
              <a:rPr lang="en-US"/>
              <a:t>Unfortunately, the only real way to avoid these obstacles would be to obtain resources with significantly better computing power.</a:t>
            </a:r>
          </a:p>
          <a:p>
            <a:pPr marL="1257117" lvl="1" indent="-342900">
              <a:buFontTx/>
              <a:buChar char="-"/>
            </a:pPr>
            <a:endParaRPr lang="en-US"/>
          </a:p>
          <a:p>
            <a:pPr marL="342900" lvl="0" indent="-342900">
              <a:buFontTx/>
              <a:buChar char="-"/>
            </a:pPr>
            <a:r>
              <a:rPr lang="en-US"/>
              <a:t>As mentioned earlier, we also observed overfitting in our </a:t>
            </a:r>
            <a:r>
              <a:rPr lang="en-US" err="1"/>
              <a:t>SRResNet</a:t>
            </a:r>
            <a:r>
              <a:rPr lang="en-US"/>
              <a:t>. To fix this we could try to implement regularization or the including dropout layers.</a:t>
            </a:r>
          </a:p>
          <a:p>
            <a:pPr marL="342900" lvl="0" indent="-342900">
              <a:buFontTx/>
              <a:buChar char="-"/>
            </a:pPr>
            <a:endParaRPr lang="en-US"/>
          </a:p>
          <a:p>
            <a:pPr marL="342900" lvl="0" indent="-342900">
              <a:buFontTx/>
              <a:buChar char="-"/>
            </a:pPr>
            <a:endParaRPr lang="en-US"/>
          </a:p>
          <a:p>
            <a:pPr marL="342900" lvl="0" indent="-342900">
              <a:buFontTx/>
              <a:buChar char="-"/>
            </a:pPr>
            <a:r>
              <a:rPr lang="en-US"/>
              <a:t>Finally, we found it interesting that the </a:t>
            </a:r>
            <a:r>
              <a:rPr lang="en-US" err="1"/>
              <a:t>SRResNet</a:t>
            </a:r>
            <a:r>
              <a:rPr lang="en-US"/>
              <a:t> outperformed the SRGAN, it seems the addition of the adversarial network to the </a:t>
            </a:r>
            <a:r>
              <a:rPr lang="en-US" err="1"/>
              <a:t>SRResNet</a:t>
            </a:r>
            <a:r>
              <a:rPr lang="en-US"/>
              <a:t> did not improve it as expected. </a:t>
            </a:r>
          </a:p>
          <a:p>
            <a:pPr marL="1257117" lvl="1" indent="-342900">
              <a:buFontTx/>
              <a:buChar char="-"/>
            </a:pPr>
            <a:r>
              <a:rPr lang="en-US"/>
              <a:t>We believe this may be attributed to the aforementioned limitations in the SRGAN, and due to the fact that we only ran 50 epochs.</a:t>
            </a:r>
          </a:p>
          <a:p>
            <a:pPr marL="1257117" lvl="1" indent="-342900">
              <a:buFontTx/>
              <a:buChar char="-"/>
            </a:pP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24</a:t>
            </a:fld>
            <a:endParaRPr lang="en-US"/>
          </a:p>
        </p:txBody>
      </p:sp>
    </p:spTree>
    <p:extLst>
      <p:ext uri="{BB962C8B-B14F-4D97-AF65-F5344CB8AC3E}">
        <p14:creationId xmlns:p14="http://schemas.microsoft.com/office/powerpoint/2010/main" val="349205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our team members: Jason, </a:t>
            </a:r>
            <a:r>
              <a:rPr lang="en-US" err="1"/>
              <a:t>jacob</a:t>
            </a:r>
            <a:r>
              <a:rPr lang="en-US"/>
              <a:t>, Ethan and myself, </a:t>
            </a:r>
            <a:r>
              <a:rPr lang="en-US" err="1"/>
              <a:t>alex</a:t>
            </a:r>
            <a:r>
              <a:rPr lang="en-US"/>
              <a:t>.</a:t>
            </a:r>
          </a:p>
          <a:p>
            <a:r>
              <a:rPr lang="en-US"/>
              <a:t>Now lets get started!</a:t>
            </a:r>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a:p>
        </p:txBody>
      </p:sp>
    </p:spTree>
    <p:extLst>
      <p:ext uri="{BB962C8B-B14F-4D97-AF65-F5344CB8AC3E}">
        <p14:creationId xmlns:p14="http://schemas.microsoft.com/office/powerpoint/2010/main" val="1487882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a:t>
            </a:r>
          </a:p>
          <a:p>
            <a:endParaRPr lang="en-US"/>
          </a:p>
          <a:p>
            <a:pPr marL="0" marR="0" lvl="0" indent="0" algn="l" defTabSz="914217" rtl="0" eaLnBrk="1" fontAlgn="auto" latinLnBrk="0" hangingPunct="1">
              <a:lnSpc>
                <a:spcPct val="100000"/>
              </a:lnSpc>
              <a:spcBef>
                <a:spcPts val="0"/>
              </a:spcBef>
              <a:spcAft>
                <a:spcPts val="0"/>
              </a:spcAft>
              <a:buClrTx/>
              <a:buSzTx/>
              <a:buFontTx/>
              <a:buNone/>
              <a:tabLst/>
              <a:defRPr/>
            </a:pPr>
            <a:r>
              <a:rPr lang="en-US"/>
              <a:t>blurry or unclear medical images can be difficult to examine, and high-quality imaging equipment is expensive. Hence our objective </a:t>
            </a:r>
            <a:r>
              <a:rPr lang="en-CA" sz="2400" b="0" i="0" u="none" strike="noStrike" kern="1200">
                <a:solidFill>
                  <a:schemeClr val="tx1"/>
                </a:solidFill>
                <a:effectLst/>
                <a:latin typeface="Calibri Light"/>
                <a:ea typeface="+mn-ea"/>
                <a:cs typeface="+mn-cs"/>
              </a:rPr>
              <a:t>was to enhance the resolution of medical images using machine learning techniques and, in doing so, provide a possible method of reducing the difficulty and costs involved with medical imaging and analysis.</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CA" sz="2400" b="0" i="0" u="none" strike="noStrike" kern="1200">
              <a:solidFill>
                <a:schemeClr val="tx1"/>
              </a:solidFill>
              <a:effectLst/>
              <a:latin typeface="Calibri Light"/>
              <a:ea typeface="+mn-ea"/>
              <a:cs typeface="+mn-cs"/>
            </a:endParaRPr>
          </a:p>
          <a:p>
            <a:pPr>
              <a:defRPr/>
            </a:pPr>
            <a:r>
              <a:rPr lang="en-CA"/>
              <a:t>To achieve this</a:t>
            </a:r>
            <a:r>
              <a:rPr lang="en-CA" sz="2400" b="0" i="0" u="none" strike="noStrike" kern="1200">
                <a:solidFill>
                  <a:schemeClr val="tx1"/>
                </a:solidFill>
                <a:effectLst/>
                <a:latin typeface="Calibri Light"/>
                <a:ea typeface="+mn-ea"/>
                <a:cs typeface="+mn-cs"/>
              </a:rPr>
              <a:t>, we </a:t>
            </a:r>
            <a:r>
              <a:rPr lang="en-CA"/>
              <a:t>produced several </a:t>
            </a:r>
            <a:r>
              <a:rPr lang="en-CA" sz="2400" b="0" i="0" u="none" strike="noStrike" kern="1200">
                <a:solidFill>
                  <a:schemeClr val="tx1"/>
                </a:solidFill>
                <a:effectLst/>
                <a:latin typeface="Calibri Light"/>
                <a:ea typeface="+mn-ea"/>
                <a:cs typeface="+mn-cs"/>
              </a:rPr>
              <a:t>super resolution models</a:t>
            </a:r>
            <a:r>
              <a:rPr lang="en-CA"/>
              <a:t>. The first was a bicubic interpolation, which acted as a good baseline to our deep learning models.</a:t>
            </a:r>
          </a:p>
          <a:p>
            <a:pPr>
              <a:defRPr/>
            </a:pPr>
            <a:r>
              <a:rPr lang="en-CA"/>
              <a:t>The deep learning models we produced were the </a:t>
            </a:r>
            <a:r>
              <a:rPr lang="en-CA" err="1"/>
              <a:t>SRResNet</a:t>
            </a:r>
            <a:r>
              <a:rPr lang="en-CA"/>
              <a:t> and SRGAN, </a:t>
            </a:r>
          </a:p>
          <a:p>
            <a:pPr>
              <a:defRPr/>
            </a:pPr>
            <a:r>
              <a:rPr lang="en-CA"/>
              <a:t>Both deep learning methods significantly outperformed the bicubic method overall. However we were surprised to see that the SRGAN did not improve upon the </a:t>
            </a:r>
            <a:r>
              <a:rPr lang="en-CA" err="1"/>
              <a:t>SRResNet</a:t>
            </a:r>
            <a:r>
              <a:rPr lang="en-CA"/>
              <a:t>. </a:t>
            </a:r>
          </a:p>
          <a:p>
            <a:pPr>
              <a:defRPr/>
            </a:pPr>
            <a:endParaRPr lang="en-CA"/>
          </a:p>
          <a:p>
            <a:pPr>
              <a:defRPr/>
            </a:pPr>
            <a:r>
              <a:rPr lang="en-CA"/>
              <a:t>Overall</a:t>
            </a:r>
            <a:r>
              <a:rPr lang="en-CA" sz="2400" b="0" i="0" u="none" strike="noStrike" kern="1200">
                <a:solidFill>
                  <a:schemeClr val="tx1"/>
                </a:solidFill>
                <a:effectLst/>
                <a:latin typeface="Calibri Light"/>
                <a:ea typeface="+mn-ea"/>
                <a:cs typeface="+mn-cs"/>
              </a:rPr>
              <a:t>, </a:t>
            </a:r>
            <a:r>
              <a:rPr lang="en-CA"/>
              <a:t>we were impressed with the results we obtained and believe this is a good proof of concept and a step towards providing improved medical image resolutions while reducing its cost.</a:t>
            </a:r>
            <a:endParaRPr lang="en-CA" sz="2400" b="0" i="0" u="none" strike="noStrike" kern="120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CA" sz="2400" b="0" i="0" u="none" strike="noStrike" kern="120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CA" sz="2400" b="0" i="0" u="none" strike="noStrike" kern="120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endParaRPr lang="en-CA" sz="2400" b="0" i="0" u="none" strike="noStrike" kern="1200">
              <a:solidFill>
                <a:schemeClr val="tx1"/>
              </a:solidFill>
              <a:effectLst/>
              <a:latin typeface="Calibri Light"/>
              <a:ea typeface="+mn-ea"/>
              <a:cs typeface="+mn-cs"/>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a:p>
        </p:txBody>
      </p:sp>
    </p:spTree>
    <p:extLst>
      <p:ext uri="{BB962C8B-B14F-4D97-AF65-F5344CB8AC3E}">
        <p14:creationId xmlns:p14="http://schemas.microsoft.com/office/powerpoint/2010/main" val="2887119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26</a:t>
            </a:fld>
            <a:endParaRPr lang="en-US"/>
          </a:p>
        </p:txBody>
      </p:sp>
    </p:spTree>
    <p:extLst>
      <p:ext uri="{BB962C8B-B14F-4D97-AF65-F5344CB8AC3E}">
        <p14:creationId xmlns:p14="http://schemas.microsoft.com/office/powerpoint/2010/main" val="1925113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27</a:t>
            </a:fld>
            <a:endParaRPr lang="en-US"/>
          </a:p>
        </p:txBody>
      </p:sp>
    </p:spTree>
    <p:extLst>
      <p:ext uri="{BB962C8B-B14F-4D97-AF65-F5344CB8AC3E}">
        <p14:creationId xmlns:p14="http://schemas.microsoft.com/office/powerpoint/2010/main" val="1227277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4000" b="0" i="0" u="none" strike="noStrike" kern="1200">
                <a:solidFill>
                  <a:schemeClr val="tx1"/>
                </a:solidFill>
                <a:effectLst/>
                <a:latin typeface="Calibri Light"/>
                <a:ea typeface="+mn-ea"/>
                <a:cs typeface="+mn-cs"/>
              </a:rPr>
              <a:t>PROBLEM:</a:t>
            </a:r>
          </a:p>
          <a:p>
            <a:pPr rtl="0"/>
            <a:r>
              <a:rPr lang="en-CA" sz="4000" b="0" i="0" u="none" strike="noStrike" kern="1200">
                <a:solidFill>
                  <a:schemeClr val="tx1"/>
                </a:solidFill>
                <a:effectLst/>
                <a:latin typeface="Calibri Light"/>
                <a:ea typeface="+mn-ea"/>
                <a:cs typeface="+mn-cs"/>
              </a:rPr>
              <a:t>- Finding signs of disease in medical images - for example: X-rays, CT scans and MRI’s - can be very difficult due to unclear images. </a:t>
            </a:r>
          </a:p>
          <a:p>
            <a:pPr rtl="0"/>
            <a:r>
              <a:rPr lang="en-CA" sz="4000" b="0" i="0" u="none" strike="noStrike" kern="1200">
                <a:solidFill>
                  <a:schemeClr val="tx1"/>
                </a:solidFill>
                <a:effectLst/>
                <a:latin typeface="Calibri Light"/>
                <a:ea typeface="+mn-ea"/>
                <a:cs typeface="+mn-cs"/>
              </a:rPr>
              <a:t>  This is especially true during early stages when markers are small, few, and get easily lost within the images due to lack in image quality. </a:t>
            </a:r>
          </a:p>
          <a:p>
            <a:pPr marL="0" marR="0" lvl="0" indent="0" algn="l" defTabSz="914217" rtl="0" eaLnBrk="1" fontAlgn="auto" latinLnBrk="0" hangingPunct="1">
              <a:lnSpc>
                <a:spcPct val="100000"/>
              </a:lnSpc>
              <a:spcBef>
                <a:spcPts val="0"/>
              </a:spcBef>
              <a:spcAft>
                <a:spcPts val="0"/>
              </a:spcAft>
              <a:buClrTx/>
              <a:buSzTx/>
              <a:buFontTx/>
              <a:buNone/>
              <a:tabLst/>
              <a:defRPr/>
            </a:pPr>
            <a:r>
              <a:rPr lang="en-CA" sz="4000" b="0" i="0" u="none" strike="noStrike" kern="1200">
                <a:solidFill>
                  <a:schemeClr val="tx1"/>
                </a:solidFill>
                <a:effectLst/>
                <a:latin typeface="Calibri Light"/>
                <a:ea typeface="+mn-ea"/>
                <a:cs typeface="+mn-cs"/>
              </a:rPr>
              <a:t>- Additionally, to obtain high resolution medical images, the equipment and methods are very costly. A single MRI scanner can cost anywhere between $300,000 to $1 million dollars. </a:t>
            </a:r>
          </a:p>
          <a:p>
            <a:pPr rtl="0"/>
            <a:endParaRPr lang="en-CA" sz="4000" b="0" i="0" u="none" strike="noStrike" kern="1200">
              <a:solidFill>
                <a:schemeClr val="tx1"/>
              </a:solidFill>
              <a:effectLst/>
              <a:latin typeface="Calibri Light"/>
              <a:ea typeface="+mn-ea"/>
              <a:cs typeface="+mn-cs"/>
            </a:endParaRPr>
          </a:p>
          <a:p>
            <a:pPr rtl="0"/>
            <a:endParaRPr lang="en-CA" sz="4000" b="0" i="0" u="none" strike="noStrike" kern="1200">
              <a:solidFill>
                <a:schemeClr val="tx1"/>
              </a:solidFill>
              <a:effectLst/>
              <a:latin typeface="Calibri Light"/>
              <a:ea typeface="+mn-ea"/>
              <a:cs typeface="+mn-cs"/>
            </a:endParaRPr>
          </a:p>
          <a:p>
            <a:pPr rtl="0"/>
            <a:endParaRPr lang="en-CA" sz="4000" b="0" i="0" u="none" strike="noStrike" kern="1200">
              <a:solidFill>
                <a:schemeClr val="tx1"/>
              </a:solidFill>
              <a:effectLst/>
              <a:latin typeface="Calibri Light"/>
              <a:ea typeface="+mn-ea"/>
              <a:cs typeface="+mn-cs"/>
            </a:endParaRPr>
          </a:p>
          <a:p>
            <a:pPr rtl="0"/>
            <a:endParaRPr lang="en-CA" sz="4000" b="0" i="0" u="none" strike="noStrike" kern="1200">
              <a:solidFill>
                <a:schemeClr val="tx1"/>
              </a:solidFill>
              <a:effectLst/>
              <a:latin typeface="Calibri Light"/>
              <a:ea typeface="+mn-ea"/>
              <a:cs typeface="+mn-cs"/>
            </a:endParaRPr>
          </a:p>
          <a:p>
            <a:pPr rtl="0"/>
            <a:endParaRPr lang="en-CA" sz="4000" b="0" i="0" u="none" strike="noStrike" kern="1200">
              <a:solidFill>
                <a:schemeClr val="tx1"/>
              </a:solidFill>
              <a:effectLst/>
              <a:latin typeface="Calibri Light"/>
              <a:ea typeface="+mn-ea"/>
              <a:cs typeface="+mn-cs"/>
            </a:endParaRPr>
          </a:p>
          <a:p>
            <a:pPr rtl="0"/>
            <a:endParaRPr lang="en-CA" sz="4000" b="0" i="0" u="none" strike="noStrike" kern="1200">
              <a:solidFill>
                <a:schemeClr val="tx1"/>
              </a:solidFill>
              <a:effectLst/>
              <a:latin typeface="Calibri Light"/>
              <a:ea typeface="+mn-ea"/>
              <a:cs typeface="+mn-cs"/>
            </a:endParaRPr>
          </a:p>
          <a:p>
            <a:pPr rtl="0"/>
            <a:r>
              <a:rPr lang="en-CA" sz="4000" b="0" i="0" u="none" strike="noStrike" kern="1200">
                <a:solidFill>
                  <a:schemeClr val="tx1"/>
                </a:solidFill>
                <a:effectLst/>
                <a:latin typeface="Calibri Light"/>
                <a:ea typeface="+mn-ea"/>
                <a:cs typeface="+mn-cs"/>
              </a:rPr>
              <a:t>_________________________________________________</a:t>
            </a:r>
          </a:p>
          <a:p>
            <a:pPr rtl="0"/>
            <a:endParaRPr lang="en-CA" sz="4000" b="0" i="0" u="none" strike="noStrike" kern="1200">
              <a:solidFill>
                <a:schemeClr val="tx1"/>
              </a:solidFill>
              <a:effectLst/>
              <a:latin typeface="Calibri Light"/>
              <a:ea typeface="+mn-ea"/>
              <a:cs typeface="+mn-cs"/>
            </a:endParaRPr>
          </a:p>
          <a:p>
            <a:pPr rtl="0"/>
            <a:r>
              <a:rPr lang="en-CA" sz="4000" b="0" i="0" u="none" strike="noStrike" kern="1200">
                <a:solidFill>
                  <a:schemeClr val="tx1"/>
                </a:solidFill>
                <a:effectLst/>
                <a:latin typeface="Calibri Light"/>
                <a:ea typeface="+mn-ea"/>
                <a:cs typeface="+mn-cs"/>
              </a:rPr>
              <a:t>“</a:t>
            </a:r>
            <a:r>
              <a:rPr lang="en-CA" sz="2400" b="0" i="0" kern="1200">
                <a:solidFill>
                  <a:schemeClr val="tx1"/>
                </a:solidFill>
                <a:effectLst/>
                <a:latin typeface="Calibri Light"/>
                <a:ea typeface="+mn-ea"/>
                <a:cs typeface="+mn-cs"/>
              </a:rPr>
              <a:t>CT is adequate for excluding brain metastases in most patients, but it can miss low-grade tumors or small lesions located in the posterior fossa.”</a:t>
            </a:r>
          </a:p>
          <a:p>
            <a:pPr rtl="0"/>
            <a:r>
              <a:rPr lang="en-CA" sz="2400" b="0" i="0" u="none" strike="noStrike" kern="1200">
                <a:solidFill>
                  <a:schemeClr val="tx1"/>
                </a:solidFill>
                <a:effectLst/>
                <a:latin typeface="Calibri Light"/>
                <a:ea typeface="+mn-ea"/>
                <a:cs typeface="+mn-cs"/>
              </a:rPr>
              <a:t>- </a:t>
            </a:r>
            <a:r>
              <a:rPr lang="en-CA" sz="2400" b="0" i="0" u="none" strike="noStrike" kern="1200" err="1">
                <a:solidFill>
                  <a:schemeClr val="tx1"/>
                </a:solidFill>
                <a:effectLst/>
                <a:latin typeface="Calibri Light"/>
                <a:ea typeface="+mn-ea"/>
                <a:cs typeface="+mn-cs"/>
              </a:rPr>
              <a:t>Shonka</a:t>
            </a:r>
            <a:r>
              <a:rPr lang="en-CA" sz="2400" b="0" i="0" u="none" strike="noStrike" kern="1200">
                <a:solidFill>
                  <a:schemeClr val="tx1"/>
                </a:solidFill>
                <a:effectLst/>
                <a:latin typeface="Calibri Light"/>
                <a:ea typeface="+mn-ea"/>
                <a:cs typeface="+mn-cs"/>
              </a:rPr>
              <a:t> et al.</a:t>
            </a:r>
          </a:p>
          <a:p>
            <a:pPr rtl="0"/>
            <a:r>
              <a:rPr lang="en-CA" sz="4000">
                <a:hlinkClick r:id="rId3"/>
              </a:rPr>
              <a:t>https://www.cancernetwork.com/cancer-management/primary-and-metastatic-brain-tumors/page/0/1?fbclid=IwAR36gZydOT-rJXAZL-TavOdrhX4Gw1Sdfemmq8GAR9mRed3RtLjilx4fL0c</a:t>
            </a:r>
            <a:endParaRPr lang="en-CA" sz="4000" b="0" i="0" u="none" strike="noStrike" kern="1200">
              <a:solidFill>
                <a:schemeClr val="tx1"/>
              </a:solidFill>
              <a:effectLst/>
              <a:latin typeface="Calibri Light"/>
              <a:ea typeface="+mn-ea"/>
              <a:cs typeface="+mn-cs"/>
            </a:endParaRPr>
          </a:p>
          <a:p>
            <a:pPr rtl="0"/>
            <a:endParaRPr lang="en-CA" sz="4000" b="0" i="0" u="none" strike="noStrike" kern="1200">
              <a:solidFill>
                <a:schemeClr val="tx1"/>
              </a:solidFill>
              <a:effectLst/>
              <a:latin typeface="Calibri Light"/>
              <a:ea typeface="+mn-ea"/>
              <a:cs typeface="+mn-cs"/>
            </a:endParaRPr>
          </a:p>
          <a:p>
            <a:pPr rtl="0"/>
            <a:r>
              <a:rPr lang="en-CA" sz="2400" b="0" i="0" kern="1200">
                <a:solidFill>
                  <a:schemeClr val="tx1"/>
                </a:solidFill>
                <a:effectLst/>
                <a:latin typeface="Calibri Light"/>
                <a:ea typeface="+mn-ea"/>
                <a:cs typeface="+mn-cs"/>
              </a:rPr>
              <a:t>“Early detection is a top priority since it often increases the chances that a cancer will be successfully treated.” </a:t>
            </a:r>
          </a:p>
          <a:p>
            <a:pPr rtl="0"/>
            <a:r>
              <a:rPr lang="en-CA" sz="2400" b="0" i="0" kern="1200">
                <a:solidFill>
                  <a:schemeClr val="tx1"/>
                </a:solidFill>
                <a:effectLst/>
                <a:latin typeface="Calibri Light"/>
                <a:ea typeface="+mn-ea"/>
                <a:cs typeface="+mn-cs"/>
              </a:rPr>
              <a:t>- Dr Shana Kelley, a professor and researcher at the University of Toronto,</a:t>
            </a:r>
          </a:p>
          <a:p>
            <a:pPr rtl="0"/>
            <a:r>
              <a:rPr lang="en-CA" sz="4000">
                <a:hlinkClick r:id="rId4"/>
              </a:rPr>
              <a:t>https://www.cancer.ca/en/about-us/our-research/making-an-impact----cancer-research/fighting-for-life-4-on/?region=on</a:t>
            </a:r>
            <a:endParaRPr lang="en-CA" sz="4000"/>
          </a:p>
          <a:p>
            <a:pPr rtl="0"/>
            <a:endParaRPr lang="en-CA" sz="4000" b="0">
              <a:effectLst/>
            </a:endParaRPr>
          </a:p>
          <a:p>
            <a:pPr rtl="0"/>
            <a:r>
              <a:rPr lang="en-CA" sz="2400" b="0" i="0" kern="1200">
                <a:solidFill>
                  <a:schemeClr val="tx1"/>
                </a:solidFill>
                <a:effectLst/>
                <a:latin typeface="Calibri Light"/>
                <a:ea typeface="+mn-ea"/>
                <a:cs typeface="+mn-cs"/>
              </a:rPr>
              <a:t>“Unfortunately MRI data acquisition is inherently slow and signal-to-noise ratio (SNR) starved. This limits the spatial resolution, diagnostic image quality and typically results in long acquisition times that are prone to motion artefacts.”</a:t>
            </a:r>
          </a:p>
          <a:p>
            <a:pPr rtl="0"/>
            <a:r>
              <a:rPr lang="en-CA" sz="2400" b="0" i="0" kern="1200">
                <a:solidFill>
                  <a:schemeClr val="tx1"/>
                </a:solidFill>
                <a:effectLst/>
                <a:latin typeface="Calibri Light"/>
                <a:ea typeface="+mn-ea"/>
                <a:cs typeface="+mn-cs"/>
              </a:rPr>
              <a:t>- </a:t>
            </a:r>
            <a:r>
              <a:rPr lang="en-CA" sz="2400" b="0" i="0" kern="1200" err="1">
                <a:solidFill>
                  <a:schemeClr val="tx1"/>
                </a:solidFill>
                <a:effectLst/>
                <a:latin typeface="Calibri Light"/>
                <a:ea typeface="+mn-ea"/>
                <a:cs typeface="+mn-cs"/>
              </a:rPr>
              <a:t>Corea</a:t>
            </a:r>
            <a:r>
              <a:rPr lang="en-CA" sz="2400" b="0" i="0" kern="1200">
                <a:solidFill>
                  <a:schemeClr val="tx1"/>
                </a:solidFill>
                <a:effectLst/>
                <a:latin typeface="Calibri Light"/>
                <a:ea typeface="+mn-ea"/>
                <a:cs typeface="+mn-cs"/>
              </a:rPr>
              <a:t> et al.</a:t>
            </a:r>
          </a:p>
          <a:p>
            <a:pPr rtl="0"/>
            <a:r>
              <a:rPr lang="en-CA" sz="4000">
                <a:hlinkClick r:id="rId5"/>
              </a:rPr>
              <a:t>https://www.nature.com/articles/ncomms10839?fbclid=IwAR34j7nlq-MV_pvpPNxz9_lSzuhEqwccaw80y-KAUFS2V8VV2A0WZjkvNqs</a:t>
            </a:r>
            <a:endParaRPr lang="en-CA" sz="4000"/>
          </a:p>
          <a:p>
            <a:pPr rtl="0"/>
            <a:endParaRPr lang="en-CA" sz="4000" b="0">
              <a:effectLst/>
            </a:endParaRPr>
          </a:p>
          <a:p>
            <a:pPr rtl="0"/>
            <a:r>
              <a:rPr lang="en-CA" sz="4000" b="0">
                <a:effectLst/>
              </a:rPr>
              <a:t>“</a:t>
            </a:r>
            <a:r>
              <a:rPr lang="en-CA" sz="2400" b="0" i="0" kern="1200">
                <a:solidFill>
                  <a:schemeClr val="tx1"/>
                </a:solidFill>
                <a:effectLst/>
                <a:latin typeface="Calibri Light"/>
                <a:ea typeface="+mn-ea"/>
                <a:cs typeface="+mn-cs"/>
              </a:rPr>
              <a:t>MRI scans take so long because they have a very low sensitivity. In some challenging pediatric cases where the patient is moving, the images may be degraded with artifacts—leading to useless data that can get in the way of a clear picture. ”</a:t>
            </a:r>
          </a:p>
          <a:p>
            <a:pPr rtl="0"/>
            <a:r>
              <a:rPr lang="en-CA" sz="2400" b="0" i="0" kern="1200">
                <a:solidFill>
                  <a:schemeClr val="tx1"/>
                </a:solidFill>
                <a:effectLst/>
                <a:latin typeface="Calibri Light"/>
                <a:ea typeface="+mn-ea"/>
                <a:cs typeface="+mn-cs"/>
              </a:rPr>
              <a:t>“MRI machines are expensive –costing anywhere from $300,000 to a million dollars—which can strain a hospital’s budget.”</a:t>
            </a:r>
          </a:p>
          <a:p>
            <a:pPr rtl="0"/>
            <a:r>
              <a:rPr lang="en-CA" sz="2400" b="0" i="0" kern="1200">
                <a:solidFill>
                  <a:schemeClr val="tx1"/>
                </a:solidFill>
                <a:effectLst/>
                <a:latin typeface="Calibri Light"/>
                <a:ea typeface="+mn-ea"/>
                <a:cs typeface="+mn-cs"/>
              </a:rPr>
              <a:t>- </a:t>
            </a:r>
            <a:r>
              <a:rPr lang="en-CA" sz="2400" b="0" i="0" kern="1200" err="1">
                <a:solidFill>
                  <a:schemeClr val="tx1"/>
                </a:solidFill>
                <a:effectLst/>
                <a:latin typeface="Calibri Light"/>
                <a:ea typeface="+mn-ea"/>
                <a:cs typeface="+mn-cs"/>
              </a:rPr>
              <a:t>Corea</a:t>
            </a:r>
            <a:r>
              <a:rPr lang="en-CA" sz="2400" b="0" i="0" kern="1200">
                <a:solidFill>
                  <a:schemeClr val="tx1"/>
                </a:solidFill>
                <a:effectLst/>
                <a:latin typeface="Calibri Light"/>
                <a:ea typeface="+mn-ea"/>
                <a:cs typeface="+mn-cs"/>
              </a:rPr>
              <a:t>, J. R. </a:t>
            </a:r>
            <a:r>
              <a:rPr lang="en-CA" sz="2400" b="0" i="1" kern="1200">
                <a:solidFill>
                  <a:schemeClr val="tx1"/>
                </a:solidFill>
                <a:effectLst/>
                <a:latin typeface="Calibri Light"/>
                <a:ea typeface="+mn-ea"/>
                <a:cs typeface="+mn-cs"/>
              </a:rPr>
              <a:t>et al</a:t>
            </a:r>
            <a:r>
              <a:rPr lang="en-CA" sz="2400" b="0" i="0" kern="1200">
                <a:solidFill>
                  <a:schemeClr val="tx1"/>
                </a:solidFill>
                <a:effectLst/>
                <a:latin typeface="Calibri Light"/>
                <a:ea typeface="+mn-ea"/>
                <a:cs typeface="+mn-cs"/>
              </a:rPr>
              <a:t>.</a:t>
            </a:r>
          </a:p>
          <a:p>
            <a:pPr rtl="0"/>
            <a:r>
              <a:rPr lang="en-CA" sz="4000">
                <a:hlinkClick r:id="rId6"/>
              </a:rPr>
              <a:t>https://www.nibib.nih.gov/news-events/newsroom/new-mri-coils-aim-improve-patient-comfort-and-decrease-scan-time?fbclid=IwAR34j7nlq-MV_pvpPNxz9_lSzuhEqwccaw80y-KAUFS2V8VV2A0WZjkvNqs</a:t>
            </a:r>
            <a:endParaRPr lang="en-CA" sz="4000" b="0">
              <a:effectLst/>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198124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4000" b="0" i="0" u="none" strike="noStrike" kern="1200">
                <a:solidFill>
                  <a:schemeClr val="tx1"/>
                </a:solidFill>
                <a:effectLst/>
                <a:latin typeface="Calibri Light"/>
                <a:ea typeface="+mn-ea"/>
                <a:cs typeface="+mn-cs"/>
              </a:rPr>
              <a:t>MOTIVATION:</a:t>
            </a:r>
          </a:p>
          <a:p>
            <a:pPr rtl="0"/>
            <a:r>
              <a:rPr lang="en-CA" sz="4000" b="0" i="0" u="none" strike="noStrike" kern="1200">
                <a:solidFill>
                  <a:schemeClr val="tx1"/>
                </a:solidFill>
                <a:effectLst/>
                <a:latin typeface="Calibri Light"/>
                <a:ea typeface="+mn-ea"/>
                <a:cs typeface="+mn-cs"/>
              </a:rPr>
              <a:t>Reducing the costs of medical imaging is of utmost importance because currently not everyone can afford the costs of medical imaging and treatment, but everyone is at risk of contracting a disease such as cancer. </a:t>
            </a:r>
          </a:p>
          <a:p>
            <a:pPr rtl="0"/>
            <a:r>
              <a:rPr lang="en-CA" sz="4000"/>
              <a:t>Additionally, </a:t>
            </a:r>
            <a:r>
              <a:rPr lang="en-CA" sz="4000" b="0" i="0" u="none" strike="noStrike" kern="1200">
                <a:solidFill>
                  <a:schemeClr val="tx1"/>
                </a:solidFill>
                <a:effectLst/>
                <a:latin typeface="Calibri Light"/>
                <a:ea typeface="+mn-ea"/>
                <a:cs typeface="+mn-cs"/>
              </a:rPr>
              <a:t>Improving the accuracy of medical image analysis is crucial because if a tumour goes unperceived, it may lead to untreated disease, and potentially death.</a:t>
            </a:r>
          </a:p>
          <a:p>
            <a:pPr rtl="0"/>
            <a:endParaRPr lang="en-CA" sz="4000" b="0" i="0" u="none" strike="noStrike" kern="1200">
              <a:solidFill>
                <a:schemeClr val="tx1"/>
              </a:solidFill>
              <a:effectLst/>
              <a:latin typeface="Calibri Light"/>
              <a:ea typeface="+mn-ea"/>
              <a:cs typeface="+mn-cs"/>
            </a:endParaRPr>
          </a:p>
          <a:p>
            <a:pPr rtl="0"/>
            <a:r>
              <a:rPr lang="en-CA" sz="4000" b="0" i="0" u="none" strike="noStrike" kern="1200">
                <a:solidFill>
                  <a:schemeClr val="tx1"/>
                </a:solidFill>
                <a:effectLst/>
                <a:latin typeface="Calibri Light"/>
                <a:ea typeface="+mn-ea"/>
                <a:cs typeface="+mn-cs"/>
              </a:rPr>
              <a:t>OBJECTIVE:</a:t>
            </a:r>
          </a:p>
          <a:p>
            <a:pPr rtl="0"/>
            <a:r>
              <a:rPr lang="en-CA" sz="4000" b="0" i="0" u="none" strike="noStrike" kern="1200">
                <a:solidFill>
                  <a:schemeClr val="tx1"/>
                </a:solidFill>
                <a:effectLst/>
                <a:latin typeface="Calibri Light"/>
                <a:ea typeface="+mn-ea"/>
                <a:cs typeface="+mn-cs"/>
              </a:rPr>
              <a:t>Therefore, for our project, our group’s goal was to enhance the resolution of medical images using machine learning techniques and, in doing so, provide a possible method of reducing the difficulty and costs involved with medical imaging and analysis.</a:t>
            </a:r>
          </a:p>
          <a:p>
            <a:pPr rtl="0"/>
            <a:endParaRPr lang="en-CA" sz="4000" b="0" i="0" u="none" strike="noStrike" kern="1200">
              <a:solidFill>
                <a:schemeClr val="tx1"/>
              </a:solidFill>
              <a:effectLst/>
              <a:latin typeface="Calibri Light"/>
              <a:ea typeface="+mn-ea"/>
              <a:cs typeface="+mn-cs"/>
            </a:endParaRPr>
          </a:p>
          <a:p>
            <a:pPr rtl="0"/>
            <a:endParaRPr lang="en-CA" sz="4000" b="0" i="0" u="none" strike="noStrike" kern="1200">
              <a:solidFill>
                <a:schemeClr val="tx1"/>
              </a:solidFill>
              <a:effectLst/>
              <a:latin typeface="Calibri Light"/>
              <a:ea typeface="+mn-ea"/>
              <a:cs typeface="+mn-cs"/>
            </a:endParaRPr>
          </a:p>
          <a:p>
            <a:pPr rtl="0"/>
            <a:endParaRPr lang="en-CA" sz="4000" b="0" i="0" u="none" strike="noStrike" kern="1200">
              <a:solidFill>
                <a:schemeClr val="tx1"/>
              </a:solidFill>
              <a:effectLst/>
              <a:latin typeface="Calibri Light"/>
              <a:ea typeface="+mn-ea"/>
              <a:cs typeface="+mn-cs"/>
            </a:endParaRPr>
          </a:p>
          <a:p>
            <a:pPr rtl="0"/>
            <a:r>
              <a:rPr lang="en-CA" sz="4000" b="0" i="0" u="none" strike="noStrike" kern="1200">
                <a:solidFill>
                  <a:schemeClr val="tx1"/>
                </a:solidFill>
                <a:effectLst/>
                <a:latin typeface="Calibri Light"/>
                <a:ea typeface="+mn-ea"/>
                <a:cs typeface="+mn-cs"/>
              </a:rPr>
              <a:t>_________________________________________________</a:t>
            </a:r>
          </a:p>
          <a:p>
            <a:pPr rtl="0"/>
            <a:endParaRPr lang="en-CA" sz="4000" b="0" i="0" u="none" strike="noStrike" kern="1200">
              <a:solidFill>
                <a:schemeClr val="tx1"/>
              </a:solidFill>
              <a:effectLst/>
              <a:latin typeface="Calibri Light"/>
              <a:ea typeface="+mn-ea"/>
              <a:cs typeface="+mn-cs"/>
            </a:endParaRPr>
          </a:p>
          <a:p>
            <a:pPr rtl="0"/>
            <a:r>
              <a:rPr lang="en-CA" sz="4000" b="0" i="0" u="none" strike="noStrike" kern="1200">
                <a:solidFill>
                  <a:schemeClr val="tx1"/>
                </a:solidFill>
                <a:effectLst/>
                <a:latin typeface="Calibri Light"/>
                <a:ea typeface="+mn-ea"/>
                <a:cs typeface="+mn-cs"/>
              </a:rPr>
              <a:t>“</a:t>
            </a:r>
            <a:r>
              <a:rPr lang="en-CA" sz="2400" b="0" i="0" kern="1200">
                <a:solidFill>
                  <a:schemeClr val="tx1"/>
                </a:solidFill>
                <a:effectLst/>
                <a:latin typeface="Calibri Light"/>
                <a:ea typeface="+mn-ea"/>
                <a:cs typeface="+mn-cs"/>
              </a:rPr>
              <a:t>CT is adequate for excluding brain metastases in most patients, but it can miss low-grade tumors or small lesions located in the posterior fossa.”</a:t>
            </a:r>
          </a:p>
          <a:p>
            <a:pPr rtl="0"/>
            <a:r>
              <a:rPr lang="en-CA" sz="2400" b="0" i="0" u="none" strike="noStrike" kern="1200">
                <a:solidFill>
                  <a:schemeClr val="tx1"/>
                </a:solidFill>
                <a:effectLst/>
                <a:latin typeface="Calibri Light"/>
                <a:ea typeface="+mn-ea"/>
                <a:cs typeface="+mn-cs"/>
              </a:rPr>
              <a:t>- </a:t>
            </a:r>
            <a:r>
              <a:rPr lang="en-CA" sz="2400" b="0" i="0" u="none" strike="noStrike" kern="1200" err="1">
                <a:solidFill>
                  <a:schemeClr val="tx1"/>
                </a:solidFill>
                <a:effectLst/>
                <a:latin typeface="Calibri Light"/>
                <a:ea typeface="+mn-ea"/>
                <a:cs typeface="+mn-cs"/>
              </a:rPr>
              <a:t>Shonka</a:t>
            </a:r>
            <a:r>
              <a:rPr lang="en-CA" sz="2400" b="0" i="0" u="none" strike="noStrike" kern="1200">
                <a:solidFill>
                  <a:schemeClr val="tx1"/>
                </a:solidFill>
                <a:effectLst/>
                <a:latin typeface="Calibri Light"/>
                <a:ea typeface="+mn-ea"/>
                <a:cs typeface="+mn-cs"/>
              </a:rPr>
              <a:t> et al.</a:t>
            </a:r>
          </a:p>
          <a:p>
            <a:pPr rtl="0"/>
            <a:r>
              <a:rPr lang="en-CA" sz="4000">
                <a:hlinkClick r:id="rId3"/>
              </a:rPr>
              <a:t>https://www.cancernetwork.com/cancer-management/primary-and-metastatic-brain-tumors/page/0/1?fbclid=IwAR36gZydOT-rJXAZL-TavOdrhX4Gw1Sdfemmq8GAR9mRed3RtLjilx4fL0c</a:t>
            </a:r>
            <a:endParaRPr lang="en-CA" sz="4000" b="0" i="0" u="none" strike="noStrike" kern="1200">
              <a:solidFill>
                <a:schemeClr val="tx1"/>
              </a:solidFill>
              <a:effectLst/>
              <a:latin typeface="Calibri Light"/>
              <a:ea typeface="+mn-ea"/>
              <a:cs typeface="+mn-cs"/>
            </a:endParaRPr>
          </a:p>
          <a:p>
            <a:pPr rtl="0"/>
            <a:endParaRPr lang="en-CA" sz="4000" b="0" i="0" u="none" strike="noStrike" kern="1200">
              <a:solidFill>
                <a:schemeClr val="tx1"/>
              </a:solidFill>
              <a:effectLst/>
              <a:latin typeface="Calibri Light"/>
              <a:ea typeface="+mn-ea"/>
              <a:cs typeface="+mn-cs"/>
            </a:endParaRPr>
          </a:p>
          <a:p>
            <a:pPr rtl="0"/>
            <a:r>
              <a:rPr lang="en-CA" sz="2400" b="0" i="0" kern="1200">
                <a:solidFill>
                  <a:schemeClr val="tx1"/>
                </a:solidFill>
                <a:effectLst/>
                <a:latin typeface="Calibri Light"/>
                <a:ea typeface="+mn-ea"/>
                <a:cs typeface="+mn-cs"/>
              </a:rPr>
              <a:t>“Early detection is a top priority since it often increases the chances that a cancer will be successfully treated.” </a:t>
            </a:r>
          </a:p>
          <a:p>
            <a:pPr rtl="0"/>
            <a:r>
              <a:rPr lang="en-CA" sz="2400" b="0" i="0" kern="1200">
                <a:solidFill>
                  <a:schemeClr val="tx1"/>
                </a:solidFill>
                <a:effectLst/>
                <a:latin typeface="Calibri Light"/>
                <a:ea typeface="+mn-ea"/>
                <a:cs typeface="+mn-cs"/>
              </a:rPr>
              <a:t>- Dr Shana Kelley, a professor and researcher at the University of Toronto,</a:t>
            </a:r>
          </a:p>
          <a:p>
            <a:pPr rtl="0"/>
            <a:r>
              <a:rPr lang="en-CA" sz="4000">
                <a:hlinkClick r:id="rId4"/>
              </a:rPr>
              <a:t>https://www.cancer.ca/en/about-us/our-research/making-an-impact----cancer-research/fighting-for-life-4-on/?region=on</a:t>
            </a:r>
            <a:endParaRPr lang="en-CA" sz="4000"/>
          </a:p>
          <a:p>
            <a:pPr rtl="0"/>
            <a:endParaRPr lang="en-CA" sz="4000" b="0">
              <a:effectLst/>
            </a:endParaRPr>
          </a:p>
          <a:p>
            <a:pPr rtl="0"/>
            <a:r>
              <a:rPr lang="en-CA" sz="2400" b="0" i="0" kern="1200">
                <a:solidFill>
                  <a:schemeClr val="tx1"/>
                </a:solidFill>
                <a:effectLst/>
                <a:latin typeface="Calibri Light"/>
                <a:ea typeface="+mn-ea"/>
                <a:cs typeface="+mn-cs"/>
              </a:rPr>
              <a:t>“Unfortunately MRI data acquisition is inherently slow and signal-to-noise ratio (SNR) starved. This limits the spatial resolution, diagnostic image quality and typically results in long acquisition times that are prone to motion artefacts.”</a:t>
            </a:r>
          </a:p>
          <a:p>
            <a:pPr rtl="0"/>
            <a:r>
              <a:rPr lang="en-CA" sz="2400" b="0" i="0" kern="1200">
                <a:solidFill>
                  <a:schemeClr val="tx1"/>
                </a:solidFill>
                <a:effectLst/>
                <a:latin typeface="Calibri Light"/>
                <a:ea typeface="+mn-ea"/>
                <a:cs typeface="+mn-cs"/>
              </a:rPr>
              <a:t>- </a:t>
            </a:r>
            <a:r>
              <a:rPr lang="en-CA" sz="2400" b="0" i="0" kern="1200" err="1">
                <a:solidFill>
                  <a:schemeClr val="tx1"/>
                </a:solidFill>
                <a:effectLst/>
                <a:latin typeface="Calibri Light"/>
                <a:ea typeface="+mn-ea"/>
                <a:cs typeface="+mn-cs"/>
              </a:rPr>
              <a:t>Corea</a:t>
            </a:r>
            <a:r>
              <a:rPr lang="en-CA" sz="2400" b="0" i="0" kern="1200">
                <a:solidFill>
                  <a:schemeClr val="tx1"/>
                </a:solidFill>
                <a:effectLst/>
                <a:latin typeface="Calibri Light"/>
                <a:ea typeface="+mn-ea"/>
                <a:cs typeface="+mn-cs"/>
              </a:rPr>
              <a:t> et al.</a:t>
            </a:r>
          </a:p>
          <a:p>
            <a:pPr rtl="0"/>
            <a:r>
              <a:rPr lang="en-CA" sz="4000">
                <a:hlinkClick r:id="rId5"/>
              </a:rPr>
              <a:t>https://www.nature.com/articles/ncomms10839?fbclid=IwAR34j7nlq-MV_pvpPNxz9_lSzuhEqwccaw80y-KAUFS2V8VV2A0WZjkvNqs</a:t>
            </a:r>
            <a:endParaRPr lang="en-CA" sz="4000"/>
          </a:p>
          <a:p>
            <a:pPr rtl="0"/>
            <a:endParaRPr lang="en-CA" sz="4000" b="0">
              <a:effectLst/>
            </a:endParaRPr>
          </a:p>
          <a:p>
            <a:pPr rtl="0"/>
            <a:r>
              <a:rPr lang="en-CA" sz="4000" b="0">
                <a:effectLst/>
              </a:rPr>
              <a:t>“</a:t>
            </a:r>
            <a:r>
              <a:rPr lang="en-CA" sz="2400" b="0" i="0" kern="1200">
                <a:solidFill>
                  <a:schemeClr val="tx1"/>
                </a:solidFill>
                <a:effectLst/>
                <a:latin typeface="Calibri Light"/>
                <a:ea typeface="+mn-ea"/>
                <a:cs typeface="+mn-cs"/>
              </a:rPr>
              <a:t>MRI scans take so long because they have a very low sensitivity. In some challenging pediatric cases where the patient is moving, the images may be degraded with artifacts—leading to useless data that can get in the way of a clear picture. ”</a:t>
            </a:r>
          </a:p>
          <a:p>
            <a:pPr rtl="0"/>
            <a:r>
              <a:rPr lang="en-CA" sz="2400" b="0" i="0" kern="1200">
                <a:solidFill>
                  <a:schemeClr val="tx1"/>
                </a:solidFill>
                <a:effectLst/>
                <a:latin typeface="Calibri Light"/>
                <a:ea typeface="+mn-ea"/>
                <a:cs typeface="+mn-cs"/>
              </a:rPr>
              <a:t>“MRI machines are expensive –costing anywhere from $300,000 to a million dollars—which can strain a hospital’s budget.”</a:t>
            </a:r>
          </a:p>
          <a:p>
            <a:pPr rtl="0"/>
            <a:r>
              <a:rPr lang="en-CA" sz="2400" b="0" i="0" kern="1200">
                <a:solidFill>
                  <a:schemeClr val="tx1"/>
                </a:solidFill>
                <a:effectLst/>
                <a:latin typeface="Calibri Light"/>
                <a:ea typeface="+mn-ea"/>
                <a:cs typeface="+mn-cs"/>
              </a:rPr>
              <a:t>- </a:t>
            </a:r>
            <a:r>
              <a:rPr lang="en-CA" sz="2400" b="0" i="0" kern="1200" err="1">
                <a:solidFill>
                  <a:schemeClr val="tx1"/>
                </a:solidFill>
                <a:effectLst/>
                <a:latin typeface="Calibri Light"/>
                <a:ea typeface="+mn-ea"/>
                <a:cs typeface="+mn-cs"/>
              </a:rPr>
              <a:t>Corea</a:t>
            </a:r>
            <a:r>
              <a:rPr lang="en-CA" sz="2400" b="0" i="0" kern="1200">
                <a:solidFill>
                  <a:schemeClr val="tx1"/>
                </a:solidFill>
                <a:effectLst/>
                <a:latin typeface="Calibri Light"/>
                <a:ea typeface="+mn-ea"/>
                <a:cs typeface="+mn-cs"/>
              </a:rPr>
              <a:t>, J. R. </a:t>
            </a:r>
            <a:r>
              <a:rPr lang="en-CA" sz="2400" b="0" i="1" kern="1200">
                <a:solidFill>
                  <a:schemeClr val="tx1"/>
                </a:solidFill>
                <a:effectLst/>
                <a:latin typeface="Calibri Light"/>
                <a:ea typeface="+mn-ea"/>
                <a:cs typeface="+mn-cs"/>
              </a:rPr>
              <a:t>et al</a:t>
            </a:r>
            <a:r>
              <a:rPr lang="en-CA" sz="2400" b="0" i="0" kern="1200">
                <a:solidFill>
                  <a:schemeClr val="tx1"/>
                </a:solidFill>
                <a:effectLst/>
                <a:latin typeface="Calibri Light"/>
                <a:ea typeface="+mn-ea"/>
                <a:cs typeface="+mn-cs"/>
              </a:rPr>
              <a:t>.</a:t>
            </a:r>
          </a:p>
          <a:p>
            <a:pPr rtl="0"/>
            <a:r>
              <a:rPr lang="en-CA" sz="4000">
                <a:hlinkClick r:id="rId6"/>
              </a:rPr>
              <a:t>https://www.nibib.nih.gov/news-events/newsroom/new-mri-coils-aim-improve-patient-comfort-and-decrease-scan-time?fbclid=IwAR34j7nlq-MV_pvpPNxz9_lSzuhEqwccaw80y-KAUFS2V8VV2A0WZjkvNqs</a:t>
            </a:r>
            <a:endParaRPr lang="en-CA" sz="4000" b="0">
              <a:effectLst/>
            </a:endParaRP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122940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CA" sz="2400" b="0" i="0" u="none" strike="noStrike" kern="1200">
                <a:solidFill>
                  <a:schemeClr val="tx1"/>
                </a:solidFill>
                <a:effectLst/>
                <a:latin typeface="Calibri Light"/>
                <a:ea typeface="+mn-ea"/>
                <a:cs typeface="+mn-cs"/>
              </a:rPr>
              <a:t>For our experiments, we used the CPTAC-GBM image dataset made publicly available by the Cancer Imaging Archive</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CA" sz="2400" b="0" i="0" u="none" strike="noStrike" kern="1200">
              <a:solidFill>
                <a:schemeClr val="tx1"/>
              </a:solidFill>
              <a:effectLst/>
              <a:latin typeface="Calibri Light"/>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r>
              <a:rPr lang="en-CA" sz="2400" b="0" i="0" u="none" strike="noStrike" kern="1200">
                <a:solidFill>
                  <a:schemeClr val="tx1"/>
                </a:solidFill>
                <a:effectLst/>
                <a:latin typeface="Calibri Light"/>
                <a:ea typeface="+mn-ea"/>
                <a:cs typeface="+mn-cs"/>
              </a:rPr>
              <a:t>The dataset includes radiology brain images from cancer patients with Glioblastoma Multiforme, which is a fast-growing brain tumour. </a:t>
            </a:r>
            <a:endParaRPr lang="en-CA" sz="2400" b="0" i="0" kern="1200">
              <a:solidFill>
                <a:schemeClr val="tx1"/>
              </a:solidFill>
              <a:effectLst/>
              <a:latin typeface="Calibri Light"/>
              <a:ea typeface="+mn-ea"/>
              <a:cs typeface="+mn-cs"/>
            </a:endParaRPr>
          </a:p>
          <a:p>
            <a:pPr rtl="0"/>
            <a:endParaRPr lang="en-CA" sz="2400" b="0" i="0" kern="1200">
              <a:solidFill>
                <a:schemeClr val="tx1"/>
              </a:solidFill>
              <a:effectLst/>
              <a:latin typeface="Calibri Light"/>
              <a:ea typeface="+mn-ea"/>
              <a:cs typeface="+mn-cs"/>
            </a:endParaRPr>
          </a:p>
          <a:p>
            <a:pPr rtl="0"/>
            <a:r>
              <a:rPr lang="en-CA" sz="2400" b="0" i="0" kern="1200">
                <a:solidFill>
                  <a:schemeClr val="tx1"/>
                </a:solidFill>
                <a:effectLst/>
                <a:latin typeface="Calibri Light"/>
                <a:ea typeface="+mn-ea"/>
                <a:cs typeface="+mn-cs"/>
              </a:rPr>
              <a:t>There were 156,943 images available, with varying </a:t>
            </a:r>
            <a:r>
              <a:rPr lang="en-CA"/>
              <a:t>resolutions</a:t>
            </a:r>
            <a:r>
              <a:rPr lang="en-CA" sz="2400" b="0" i="0" kern="1200">
                <a:solidFill>
                  <a:schemeClr val="tx1"/>
                </a:solidFill>
                <a:effectLst/>
                <a:latin typeface="Calibri Light"/>
                <a:ea typeface="+mn-ea"/>
                <a:cs typeface="+mn-cs"/>
              </a:rPr>
              <a:t>, obtained through various medical imaging techniques.</a:t>
            </a:r>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394095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a:t>Dataset was huge so downloaded around 24000 images</a:t>
            </a:r>
          </a:p>
          <a:p>
            <a:pPr marL="342900" indent="-342900">
              <a:buFontTx/>
              <a:buChar char="-"/>
            </a:pPr>
            <a:r>
              <a:rPr lang="en-US"/>
              <a:t>Converted images to jpg so that they would be easier t</a:t>
            </a:r>
          </a:p>
          <a:p>
            <a:pPr marL="342900" indent="-342900">
              <a:buFontTx/>
              <a:buChar char="-"/>
            </a:pPr>
            <a:r>
              <a:rPr lang="en-US"/>
              <a:t>Selected images that were 512 x 512 we wanted to use a scaling factor of 4 like the paper but were limited by compute power.</a:t>
            </a:r>
          </a:p>
          <a:p>
            <a:pPr marL="342900" indent="-342900">
              <a:buFontTx/>
              <a:buChar char="-"/>
            </a:pPr>
            <a:r>
              <a:rPr lang="en-US"/>
              <a:t>Wanted images that had enough detail so that they would be interested to increase the resolution </a:t>
            </a:r>
          </a:p>
          <a:p>
            <a:pPr marL="342900" indent="-342900">
              <a:buFontTx/>
              <a:buChar char="-"/>
            </a:pPr>
            <a:endParaRPr lang="en-US"/>
          </a:p>
          <a:p>
            <a:pPr marL="342900" indent="-342900">
              <a:buFontTx/>
              <a:buChar char="-"/>
            </a:pPr>
            <a:r>
              <a:rPr lang="en-US"/>
              <a:t>Given that the size of the database was 156000 images, we only downloaded a subset of 24,000 images</a:t>
            </a:r>
          </a:p>
          <a:p>
            <a:pPr marL="342900" indent="-342900">
              <a:buFontTx/>
              <a:buChar char="-"/>
            </a:pPr>
            <a:r>
              <a:rPr lang="en-US"/>
              <a:t>Are goal was to increase resolution by a factor of 4 as was done in the SRGAN paper so we needed to choose images that were big enough to for the upscaling to be noticeable. However, as we had limited computing power we could not choose an image size that was too large as this would increase model complexity. We decided to only use images of size 512 x 512 pixels as these were large enough for noticeable scaling but not too large to make compute time unrealistic.</a:t>
            </a:r>
          </a:p>
          <a:p>
            <a:pPr marL="342900" indent="-342900">
              <a:buFontTx/>
              <a:buChar char="-"/>
            </a:pPr>
            <a:endParaRPr lang="en-US"/>
          </a:p>
          <a:p>
            <a:pPr marL="342900" indent="-342900">
              <a:buFontTx/>
              <a:buChar char="-"/>
            </a:pPr>
            <a:r>
              <a:rPr lang="en-US"/>
              <a:t>Looking through the 512 x 512 images we noticed many images that were mostly black and contained objects that were monochromatic with not a lot of detail. An increase in resolution of these types of images would not be very noticeable and would not be ideal for evaluation. Therefore, we applied a filtration technique to remove these undetailed images from the dataset. This technique is described on the next slide. </a:t>
            </a:r>
          </a:p>
          <a:p>
            <a:pPr marL="342900" indent="-342900">
              <a:buFontTx/>
              <a:buChar char="-"/>
            </a:pPr>
            <a:endParaRPr lang="en-US"/>
          </a:p>
          <a:p>
            <a:pPr marL="342900" indent="-342900">
              <a:buFontTx/>
              <a:buChar char="-"/>
            </a:pPr>
            <a:r>
              <a:rPr lang="en-US"/>
              <a:t>After all preprocessing was applied, our final dataset contained roughly 5,000 images</a:t>
            </a:r>
          </a:p>
          <a:p>
            <a:pPr marL="342900" indent="-342900">
              <a:buFontTx/>
              <a:buChar char="-"/>
            </a:pP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15536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filter out undetailed images we first needed a way to quantify the level of detail of an image</a:t>
            </a:r>
          </a:p>
          <a:p>
            <a:r>
              <a:rPr lang="en-US"/>
              <a:t>We did this by calculating the overall adjacent pixel difference of each image. The overall adjacent pixel difference was calculated by summing the difference in adjacent pixels in every row and and in every column. The motivation behind this method is that less detailed images would have long strings of pixels of similar value yielding low overall differences in adjacent pixels whereas detailed images would contain many more occurrences of pixels of much different values beside one another yielding a higher overall adjacent pixel difference.</a:t>
            </a:r>
          </a:p>
          <a:p>
            <a:endParaRPr lang="en-US"/>
          </a:p>
          <a:p>
            <a:r>
              <a:rPr lang="en-US"/>
              <a:t>However, a problem realized in this method was that noisy images would be given the highest scores as they would contain many adjacent pixels with highly different values. To account for this, we first applied a Gaussian filter to smooth out noisy areas of images before the overall pixel difference was calculated </a:t>
            </a:r>
          </a:p>
          <a:p>
            <a:endParaRPr lang="en-US"/>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4216077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implement this method to filter out unwanted images, we calculated the Pd value of every image and then discarded images with lower than average Pd value.</a:t>
            </a:r>
          </a:p>
          <a:p>
            <a:endParaRPr lang="en-US"/>
          </a:p>
          <a:p>
            <a:r>
              <a:rPr lang="en-US"/>
              <a:t>Shown here are some of the images that were kept and some that were discarded</a:t>
            </a:r>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1318036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400" b="0" i="0" u="none" strike="noStrike" kern="1200">
                <a:solidFill>
                  <a:schemeClr val="tx1"/>
                </a:solidFill>
                <a:effectLst/>
                <a:latin typeface="Calibri Light"/>
                <a:ea typeface="+mn-ea"/>
                <a:cs typeface="+mn-cs"/>
              </a:rPr>
              <a:t>Once we downloaded and preprocessed the dataset, it was time to look at different models we could use to achieve our goal.</a:t>
            </a:r>
          </a:p>
          <a:p>
            <a:br>
              <a:rPr lang="en-CA" sz="2400" b="0" i="0" u="none" strike="noStrike" kern="1200">
                <a:solidFill>
                  <a:schemeClr val="tx1"/>
                </a:solidFill>
                <a:effectLst/>
                <a:latin typeface="Calibri Light"/>
                <a:ea typeface="+mn-ea"/>
                <a:cs typeface="+mn-cs"/>
              </a:rPr>
            </a:br>
            <a:endParaRPr lang="en-CA" sz="2400" b="0" i="0" u="none" strike="noStrike" kern="1200">
              <a:solidFill>
                <a:schemeClr val="tx1"/>
              </a:solidFill>
              <a:effectLst/>
              <a:latin typeface="Calibri Light"/>
              <a:ea typeface="+mn-ea"/>
              <a:cs typeface="+mn-cs"/>
            </a:endParaRPr>
          </a:p>
          <a:p>
            <a:r>
              <a:rPr lang="en-CA" sz="2400" b="0" i="0" u="none" strike="noStrike" kern="1200">
                <a:solidFill>
                  <a:schemeClr val="tx1"/>
                </a:solidFill>
                <a:effectLst/>
                <a:latin typeface="Calibri Light"/>
                <a:ea typeface="+mn-ea"/>
                <a:cs typeface="+mn-cs"/>
              </a:rPr>
              <a:t>The first approach is use interpolation methods, which are quick and easy, and can act as a baseline measure. We selected three interpolation algorithms, those being nearest neighbour, bilinear, and bicubic interpolation.</a:t>
            </a:r>
          </a:p>
          <a:p>
            <a:br>
              <a:rPr lang="en-CA" sz="2400" b="0" i="0" u="none" strike="noStrike" kern="1200">
                <a:solidFill>
                  <a:schemeClr val="tx1"/>
                </a:solidFill>
                <a:effectLst/>
                <a:latin typeface="Calibri Light"/>
                <a:ea typeface="+mn-ea"/>
                <a:cs typeface="+mn-cs"/>
              </a:rPr>
            </a:br>
            <a:endParaRPr lang="en-CA" sz="2400" b="0" i="0" u="none" strike="noStrike" kern="1200">
              <a:solidFill>
                <a:schemeClr val="tx1"/>
              </a:solidFill>
              <a:effectLst/>
              <a:latin typeface="Calibri Light"/>
              <a:ea typeface="+mn-ea"/>
              <a:cs typeface="+mn-cs"/>
            </a:endParaRPr>
          </a:p>
          <a:p>
            <a:r>
              <a:rPr lang="en-CA" sz="2400" b="0" i="0" u="none" strike="noStrike" kern="1200">
                <a:solidFill>
                  <a:schemeClr val="tx1"/>
                </a:solidFill>
                <a:effectLst/>
                <a:latin typeface="Calibri Light"/>
                <a:ea typeface="+mn-ea"/>
                <a:cs typeface="+mn-cs"/>
              </a:rPr>
              <a:t>For a more sophisticated approach, we chose to investigate using SR-</a:t>
            </a:r>
            <a:r>
              <a:rPr lang="en-CA" sz="2400" b="0" i="0" u="none" strike="noStrike" kern="1200" err="1">
                <a:solidFill>
                  <a:schemeClr val="tx1"/>
                </a:solidFill>
                <a:effectLst/>
                <a:latin typeface="Calibri Light"/>
                <a:ea typeface="+mn-ea"/>
                <a:cs typeface="+mn-cs"/>
              </a:rPr>
              <a:t>ResNet</a:t>
            </a:r>
            <a:r>
              <a:rPr lang="en-CA" sz="2400" b="0" i="0" u="none" strike="noStrike" kern="1200">
                <a:solidFill>
                  <a:schemeClr val="tx1"/>
                </a:solidFill>
                <a:effectLst/>
                <a:latin typeface="Calibri Light"/>
                <a:ea typeface="+mn-ea"/>
                <a:cs typeface="+mn-cs"/>
              </a:rPr>
              <a:t> and SRGAN.</a:t>
            </a:r>
          </a:p>
          <a:p>
            <a:r>
              <a:rPr lang="en-CA" sz="2400" b="0" i="0" u="none" strike="noStrike" kern="1200">
                <a:solidFill>
                  <a:schemeClr val="tx1"/>
                </a:solidFill>
                <a:effectLst/>
                <a:latin typeface="Calibri Light"/>
                <a:ea typeface="+mn-ea"/>
                <a:cs typeface="+mn-cs"/>
              </a:rPr>
              <a:t>The SR-</a:t>
            </a:r>
            <a:r>
              <a:rPr lang="en-CA" sz="2400" b="0" i="0" u="none" strike="noStrike" kern="1200" err="1">
                <a:solidFill>
                  <a:schemeClr val="tx1"/>
                </a:solidFill>
                <a:effectLst/>
                <a:latin typeface="Calibri Light"/>
                <a:ea typeface="+mn-ea"/>
                <a:cs typeface="+mn-cs"/>
              </a:rPr>
              <a:t>ResNet</a:t>
            </a:r>
            <a:r>
              <a:rPr lang="en-CA" sz="2400" b="0" i="0" u="none" strike="noStrike" kern="1200">
                <a:solidFill>
                  <a:schemeClr val="tx1"/>
                </a:solidFill>
                <a:effectLst/>
                <a:latin typeface="Calibri Light"/>
                <a:ea typeface="+mn-ea"/>
                <a:cs typeface="+mn-cs"/>
              </a:rPr>
              <a:t> is a deep learning based approach that trains a model using supervised learning, while the SRGAN builds off of this by further fine tuning the SR-</a:t>
            </a:r>
            <a:r>
              <a:rPr lang="en-CA" sz="2400" b="0" i="0" u="none" strike="noStrike" kern="1200" err="1">
                <a:solidFill>
                  <a:schemeClr val="tx1"/>
                </a:solidFill>
                <a:effectLst/>
                <a:latin typeface="Calibri Light"/>
                <a:ea typeface="+mn-ea"/>
                <a:cs typeface="+mn-cs"/>
              </a:rPr>
              <a:t>ResNet</a:t>
            </a:r>
            <a:r>
              <a:rPr lang="en-CA" sz="2400" b="0" i="0" u="none" strike="noStrike" kern="1200">
                <a:solidFill>
                  <a:schemeClr val="tx1"/>
                </a:solidFill>
                <a:effectLst/>
                <a:latin typeface="Calibri Light"/>
                <a:ea typeface="+mn-ea"/>
                <a:cs typeface="+mn-cs"/>
              </a:rPr>
              <a:t> using adversarial training.</a:t>
            </a:r>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337056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size imag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24377649" cy="13716000"/>
          </a:xfrm>
          <a:prstGeom prst="rect">
            <a:avLst/>
          </a:prstGeom>
        </p:spPr>
        <p:txBody>
          <a:bodyPr/>
          <a:lstStyle/>
          <a:p>
            <a:endParaRPr lang="en-US"/>
          </a:p>
        </p:txBody>
      </p:sp>
    </p:spTree>
    <p:extLst>
      <p:ext uri="{BB962C8B-B14F-4D97-AF65-F5344CB8AC3E}">
        <p14:creationId xmlns:p14="http://schemas.microsoft.com/office/powerpoint/2010/main" val="22700291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posal_slide_10">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3789026" y="0"/>
            <a:ext cx="10588624" cy="13716000"/>
          </a:xfrm>
          <a:prstGeom prst="rect">
            <a:avLst/>
          </a:prstGeom>
        </p:spPr>
        <p:txBody>
          <a:bodyPr/>
          <a:lstStyle/>
          <a:p>
            <a:endParaRPr lang="en-US"/>
          </a:p>
        </p:txBody>
      </p:sp>
    </p:spTree>
    <p:extLst>
      <p:ext uri="{BB962C8B-B14F-4D97-AF65-F5344CB8AC3E}">
        <p14:creationId xmlns:p14="http://schemas.microsoft.com/office/powerpoint/2010/main" val="20348379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lide_121">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0350830" y="1295400"/>
            <a:ext cx="3675986" cy="3675986"/>
          </a:xfrm>
          <a:prstGeom prst="ellipse">
            <a:avLst/>
          </a:prstGeom>
        </p:spPr>
        <p:txBody>
          <a:bodyPr/>
          <a:lstStyle/>
          <a:p>
            <a:endParaRPr lang="en-US"/>
          </a:p>
        </p:txBody>
      </p:sp>
    </p:spTree>
    <p:extLst>
      <p:ext uri="{BB962C8B-B14F-4D97-AF65-F5344CB8AC3E}">
        <p14:creationId xmlns:p14="http://schemas.microsoft.com/office/powerpoint/2010/main" val="16660037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lide_121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5143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lide_123">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0"/>
            <a:ext cx="15081249" cy="13716000"/>
          </a:xfrm>
          <a:prstGeom prst="rect">
            <a:avLst/>
          </a:prstGeom>
        </p:spPr>
        <p:txBody>
          <a:bodyPr/>
          <a:lstStyle/>
          <a:p>
            <a:endParaRPr lang="en-US"/>
          </a:p>
        </p:txBody>
      </p:sp>
    </p:spTree>
    <p:extLst>
      <p:ext uri="{BB962C8B-B14F-4D97-AF65-F5344CB8AC3E}">
        <p14:creationId xmlns:p14="http://schemas.microsoft.com/office/powerpoint/2010/main" val="451557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lide_1233">
    <p:spTree>
      <p:nvGrpSpPr>
        <p:cNvPr id="1" name=""/>
        <p:cNvGrpSpPr/>
        <p:nvPr/>
      </p:nvGrpSpPr>
      <p:grpSpPr>
        <a:xfrm>
          <a:off x="0" y="0"/>
          <a:ext cx="0" cy="0"/>
          <a:chOff x="0" y="0"/>
          <a:chExt cx="0" cy="0"/>
        </a:xfrm>
      </p:grpSpPr>
      <p:sp>
        <p:nvSpPr>
          <p:cNvPr id="15" name="Рисунок 3"/>
          <p:cNvSpPr>
            <a:spLocks noGrp="1"/>
          </p:cNvSpPr>
          <p:nvPr>
            <p:ph type="pic" sz="quarter" idx="10"/>
          </p:nvPr>
        </p:nvSpPr>
        <p:spPr>
          <a:xfrm rot="18900000">
            <a:off x="2303052" y="4340175"/>
            <a:ext cx="4912545" cy="4912545"/>
          </a:xfrm>
          <a:prstGeom prst="roundRect">
            <a:avLst>
              <a:gd name="adj" fmla="val 37269"/>
            </a:avLst>
          </a:prstGeom>
        </p:spPr>
        <p:txBody>
          <a:bodyPr/>
          <a:lstStyle/>
          <a:p>
            <a:endParaRPr lang="en-US"/>
          </a:p>
        </p:txBody>
      </p:sp>
      <p:sp>
        <p:nvSpPr>
          <p:cNvPr id="16" name="Рисунок 3"/>
          <p:cNvSpPr>
            <a:spLocks noGrp="1"/>
          </p:cNvSpPr>
          <p:nvPr>
            <p:ph type="pic" sz="quarter" idx="11"/>
          </p:nvPr>
        </p:nvSpPr>
        <p:spPr>
          <a:xfrm rot="18900000">
            <a:off x="9736240" y="4340176"/>
            <a:ext cx="4912545" cy="4912545"/>
          </a:xfrm>
          <a:prstGeom prst="roundRect">
            <a:avLst>
              <a:gd name="adj" fmla="val 37269"/>
            </a:avLst>
          </a:prstGeom>
        </p:spPr>
        <p:txBody>
          <a:bodyPr/>
          <a:lstStyle/>
          <a:p>
            <a:endParaRPr lang="en-US"/>
          </a:p>
        </p:txBody>
      </p:sp>
      <p:sp>
        <p:nvSpPr>
          <p:cNvPr id="17" name="Рисунок 3"/>
          <p:cNvSpPr>
            <a:spLocks noGrp="1"/>
          </p:cNvSpPr>
          <p:nvPr>
            <p:ph type="pic" sz="quarter" idx="12"/>
          </p:nvPr>
        </p:nvSpPr>
        <p:spPr>
          <a:xfrm rot="18900000">
            <a:off x="17169428" y="4340177"/>
            <a:ext cx="4912545" cy="4912545"/>
          </a:xfrm>
          <a:prstGeom prst="roundRect">
            <a:avLst>
              <a:gd name="adj" fmla="val 37269"/>
            </a:avLst>
          </a:prstGeom>
        </p:spPr>
        <p:txBody>
          <a:bodyPr/>
          <a:lstStyle/>
          <a:p>
            <a:endParaRPr lang="en-US"/>
          </a:p>
        </p:txBody>
      </p:sp>
    </p:spTree>
    <p:extLst>
      <p:ext uri="{BB962C8B-B14F-4D97-AF65-F5344CB8AC3E}">
        <p14:creationId xmlns:p14="http://schemas.microsoft.com/office/powerpoint/2010/main" val="32301048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lide_127">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0"/>
            <a:ext cx="24377649" cy="6896100"/>
          </a:xfrm>
          <a:prstGeom prst="rect">
            <a:avLst/>
          </a:prstGeom>
        </p:spPr>
        <p:txBody>
          <a:bodyPr/>
          <a:lstStyle/>
          <a:p>
            <a:endParaRPr lang="en-US"/>
          </a:p>
        </p:txBody>
      </p:sp>
    </p:spTree>
    <p:extLst>
      <p:ext uri="{BB962C8B-B14F-4D97-AF65-F5344CB8AC3E}">
        <p14:creationId xmlns:p14="http://schemas.microsoft.com/office/powerpoint/2010/main" val="26535290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lide_12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5541625" y="1905000"/>
            <a:ext cx="8836025" cy="10585450"/>
          </a:xfrm>
          <a:prstGeom prst="rect">
            <a:avLst/>
          </a:prstGeom>
        </p:spPr>
        <p:txBody>
          <a:bodyPr/>
          <a:lstStyle/>
          <a:p>
            <a:endParaRPr lang="en-US"/>
          </a:p>
        </p:txBody>
      </p:sp>
    </p:spTree>
    <p:extLst>
      <p:ext uri="{BB962C8B-B14F-4D97-AF65-F5344CB8AC3E}">
        <p14:creationId xmlns:p14="http://schemas.microsoft.com/office/powerpoint/2010/main" val="21240451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lide_1322">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9304800" y="3855987"/>
            <a:ext cx="5768052" cy="5768052"/>
          </a:xfrm>
          <a:prstGeom prst="ellipse">
            <a:avLst/>
          </a:prstGeom>
        </p:spPr>
        <p:txBody>
          <a:bodyPr/>
          <a:lstStyle/>
          <a:p>
            <a:endParaRPr lang="en-US"/>
          </a:p>
        </p:txBody>
      </p:sp>
    </p:spTree>
    <p:extLst>
      <p:ext uri="{BB962C8B-B14F-4D97-AF65-F5344CB8AC3E}">
        <p14:creationId xmlns:p14="http://schemas.microsoft.com/office/powerpoint/2010/main" val="13965158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lide_13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2573000" y="-1"/>
            <a:ext cx="11804649" cy="13716001"/>
          </a:xfrm>
          <a:prstGeom prst="rect">
            <a:avLst/>
          </a:prstGeom>
        </p:spPr>
        <p:txBody>
          <a:bodyPr/>
          <a:lstStyle/>
          <a:p>
            <a:endParaRPr lang="en-US"/>
          </a:p>
        </p:txBody>
      </p:sp>
    </p:spTree>
    <p:extLst>
      <p:ext uri="{BB962C8B-B14F-4D97-AF65-F5344CB8AC3E}">
        <p14:creationId xmlns:p14="http://schemas.microsoft.com/office/powerpoint/2010/main" val="12068723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lide_138">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194134" y="10119186"/>
            <a:ext cx="1996614" cy="1996614"/>
          </a:xfrm>
          <a:prstGeom prst="ellipse">
            <a:avLst/>
          </a:prstGeom>
        </p:spPr>
        <p:txBody>
          <a:bodyPr/>
          <a:lstStyle/>
          <a:p>
            <a:endParaRPr lang="en-US"/>
          </a:p>
        </p:txBody>
      </p:sp>
      <p:sp>
        <p:nvSpPr>
          <p:cNvPr id="8" name="Рисунок 6"/>
          <p:cNvSpPr>
            <a:spLocks noGrp="1"/>
          </p:cNvSpPr>
          <p:nvPr>
            <p:ph type="pic" sz="quarter" idx="11"/>
          </p:nvPr>
        </p:nvSpPr>
        <p:spPr>
          <a:xfrm>
            <a:off x="9309434" y="10119186"/>
            <a:ext cx="1996614" cy="1996614"/>
          </a:xfrm>
          <a:prstGeom prst="ellipse">
            <a:avLst/>
          </a:prstGeom>
        </p:spPr>
        <p:txBody>
          <a:bodyPr/>
          <a:lstStyle/>
          <a:p>
            <a:endParaRPr lang="en-US"/>
          </a:p>
        </p:txBody>
      </p:sp>
      <p:sp>
        <p:nvSpPr>
          <p:cNvPr id="9" name="Рисунок 6"/>
          <p:cNvSpPr>
            <a:spLocks noGrp="1"/>
          </p:cNvSpPr>
          <p:nvPr>
            <p:ph type="pic" sz="quarter" idx="12"/>
          </p:nvPr>
        </p:nvSpPr>
        <p:spPr>
          <a:xfrm>
            <a:off x="17519984" y="10119186"/>
            <a:ext cx="1996614" cy="1996614"/>
          </a:xfrm>
          <a:prstGeom prst="ellipse">
            <a:avLst/>
          </a:prstGeom>
        </p:spPr>
        <p:txBody>
          <a:bodyPr/>
          <a:lstStyle/>
          <a:p>
            <a:endParaRPr lang="en-US"/>
          </a:p>
        </p:txBody>
      </p:sp>
    </p:spTree>
    <p:extLst>
      <p:ext uri="{BB962C8B-B14F-4D97-AF65-F5344CB8AC3E}">
        <p14:creationId xmlns:p14="http://schemas.microsoft.com/office/powerpoint/2010/main" val="13683776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lide_139">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884238" y="5029200"/>
            <a:ext cx="8485187" cy="7717054"/>
          </a:xfrm>
          <a:prstGeom prst="rect">
            <a:avLst/>
          </a:prstGeom>
        </p:spPr>
        <p:txBody>
          <a:bodyPr/>
          <a:lstStyle/>
          <a:p>
            <a:endParaRPr lang="en-US"/>
          </a:p>
        </p:txBody>
      </p:sp>
    </p:spTree>
    <p:extLst>
      <p:ext uri="{BB962C8B-B14F-4D97-AF65-F5344CB8AC3E}">
        <p14:creationId xmlns:p14="http://schemas.microsoft.com/office/powerpoint/2010/main" val="39181142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posal_slide_11">
    <p:spTree>
      <p:nvGrpSpPr>
        <p:cNvPr id="1" name=""/>
        <p:cNvGrpSpPr/>
        <p:nvPr/>
      </p:nvGrpSpPr>
      <p:grpSpPr>
        <a:xfrm>
          <a:off x="0" y="0"/>
          <a:ext cx="0" cy="0"/>
          <a:chOff x="0" y="0"/>
          <a:chExt cx="0" cy="0"/>
        </a:xfrm>
      </p:grpSpPr>
      <p:sp>
        <p:nvSpPr>
          <p:cNvPr id="3" name="Рисунок 4"/>
          <p:cNvSpPr>
            <a:spLocks noGrp="1"/>
          </p:cNvSpPr>
          <p:nvPr>
            <p:ph type="pic" sz="quarter" idx="10"/>
          </p:nvPr>
        </p:nvSpPr>
        <p:spPr>
          <a:xfrm>
            <a:off x="0" y="0"/>
            <a:ext cx="10588624" cy="13716000"/>
          </a:xfrm>
          <a:prstGeom prst="rect">
            <a:avLst/>
          </a:prstGeom>
        </p:spPr>
        <p:txBody>
          <a:bodyPr/>
          <a:lstStyle/>
          <a:p>
            <a:endParaRPr lang="en-US"/>
          </a:p>
        </p:txBody>
      </p:sp>
    </p:spTree>
    <p:extLst>
      <p:ext uri="{BB962C8B-B14F-4D97-AF65-F5344CB8AC3E}">
        <p14:creationId xmlns:p14="http://schemas.microsoft.com/office/powerpoint/2010/main" val="3777313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lide_143">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8857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lide_144">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3556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lide_145">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838993" y="5048071"/>
            <a:ext cx="22699664" cy="7143929"/>
          </a:xfrm>
          <a:prstGeom prst="rect">
            <a:avLst/>
          </a:prstGeom>
        </p:spPr>
        <p:txBody>
          <a:bodyPr/>
          <a:lstStyle/>
          <a:p>
            <a:endParaRPr lang="en-US"/>
          </a:p>
        </p:txBody>
      </p:sp>
    </p:spTree>
    <p:extLst>
      <p:ext uri="{BB962C8B-B14F-4D97-AF65-F5344CB8AC3E}">
        <p14:creationId xmlns:p14="http://schemas.microsoft.com/office/powerpoint/2010/main" val="30189306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lide_14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0"/>
            <a:ext cx="24377649" cy="5869856"/>
          </a:xfrm>
          <a:prstGeom prst="rect">
            <a:avLst/>
          </a:prstGeom>
        </p:spPr>
        <p:txBody>
          <a:bodyPr/>
          <a:lstStyle/>
          <a:p>
            <a:endParaRPr lang="en-US"/>
          </a:p>
        </p:txBody>
      </p:sp>
    </p:spTree>
    <p:extLst>
      <p:ext uri="{BB962C8B-B14F-4D97-AF65-F5344CB8AC3E}">
        <p14:creationId xmlns:p14="http://schemas.microsoft.com/office/powerpoint/2010/main" val="21426480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192979" y="3939355"/>
            <a:ext cx="8370122" cy="8370120"/>
          </a:xfrm>
          <a:prstGeom prst="ellipse">
            <a:avLst/>
          </a:prstGeom>
        </p:spPr>
        <p:txBody>
          <a:bodyPr/>
          <a:lstStyle/>
          <a:p>
            <a:endParaRPr lang="en-US"/>
          </a:p>
        </p:txBody>
      </p:sp>
    </p:spTree>
    <p:extLst>
      <p:ext uri="{BB962C8B-B14F-4D97-AF65-F5344CB8AC3E}">
        <p14:creationId xmlns:p14="http://schemas.microsoft.com/office/powerpoint/2010/main" val="27278783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lide_151">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027345" y="4086276"/>
            <a:ext cx="4939448" cy="6019800"/>
          </a:xfrm>
          <a:prstGeom prst="rect">
            <a:avLst/>
          </a:prstGeom>
        </p:spPr>
        <p:txBody>
          <a:bodyPr/>
          <a:lstStyle/>
          <a:p>
            <a:endParaRPr lang="en-US"/>
          </a:p>
        </p:txBody>
      </p:sp>
    </p:spTree>
    <p:extLst>
      <p:ext uri="{BB962C8B-B14F-4D97-AF65-F5344CB8AC3E}">
        <p14:creationId xmlns:p14="http://schemas.microsoft.com/office/powerpoint/2010/main" val="1488527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lide_152">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0515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posal_slide_09">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5166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posal_slide_0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3810000"/>
            <a:ext cx="24377649" cy="6858000"/>
          </a:xfrm>
          <a:prstGeom prst="rect">
            <a:avLst/>
          </a:prstGeom>
        </p:spPr>
        <p:txBody>
          <a:bodyPr/>
          <a:lstStyle/>
          <a:p>
            <a:endParaRPr lang="en-US"/>
          </a:p>
        </p:txBody>
      </p:sp>
    </p:spTree>
    <p:extLst>
      <p:ext uri="{BB962C8B-B14F-4D97-AF65-F5344CB8AC3E}">
        <p14:creationId xmlns:p14="http://schemas.microsoft.com/office/powerpoint/2010/main" val="1706871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posal_slide_07">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923363" y="4114800"/>
            <a:ext cx="8557536" cy="8558332"/>
          </a:xfrm>
          <a:prstGeom prst="rect">
            <a:avLst/>
          </a:prstGeom>
        </p:spPr>
        <p:txBody>
          <a:bodyPr/>
          <a:lstStyle/>
          <a:p>
            <a:endParaRPr lang="en-US"/>
          </a:p>
        </p:txBody>
      </p:sp>
    </p:spTree>
    <p:extLst>
      <p:ext uri="{BB962C8B-B14F-4D97-AF65-F5344CB8AC3E}">
        <p14:creationId xmlns:p14="http://schemas.microsoft.com/office/powerpoint/2010/main" val="31750111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posal_slide_0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0"/>
            <a:ext cx="24377649" cy="9601200"/>
          </a:xfrm>
          <a:prstGeom prst="rect">
            <a:avLst/>
          </a:prstGeom>
        </p:spPr>
        <p:txBody>
          <a:bodyPr/>
          <a:lstStyle/>
          <a:p>
            <a:endParaRPr lang="en-US"/>
          </a:p>
        </p:txBody>
      </p:sp>
    </p:spTree>
    <p:extLst>
      <p:ext uri="{BB962C8B-B14F-4D97-AF65-F5344CB8AC3E}">
        <p14:creationId xmlns:p14="http://schemas.microsoft.com/office/powerpoint/2010/main" val="32580076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posalSlides_02">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0"/>
            <a:ext cx="7921625" cy="13716000"/>
          </a:xfrm>
          <a:prstGeom prst="rect">
            <a:avLst/>
          </a:prstGeom>
        </p:spPr>
        <p:txBody>
          <a:bodyPr/>
          <a:lstStyle/>
          <a:p>
            <a:endParaRPr lang="en-US"/>
          </a:p>
        </p:txBody>
      </p:sp>
    </p:spTree>
    <p:extLst>
      <p:ext uri="{BB962C8B-B14F-4D97-AF65-F5344CB8AC3E}">
        <p14:creationId xmlns:p14="http://schemas.microsoft.com/office/powerpoint/2010/main" val="22425022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posalSlide_03">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987425" y="5981699"/>
            <a:ext cx="6477000" cy="6667501"/>
          </a:xfrm>
          <a:prstGeom prst="rect">
            <a:avLst/>
          </a:prstGeom>
        </p:spPr>
        <p:txBody>
          <a:bodyPr/>
          <a:lstStyle/>
          <a:p>
            <a:endParaRPr lang="en-US"/>
          </a:p>
        </p:txBody>
      </p:sp>
    </p:spTree>
    <p:extLst>
      <p:ext uri="{BB962C8B-B14F-4D97-AF65-F5344CB8AC3E}">
        <p14:creationId xmlns:p14="http://schemas.microsoft.com/office/powerpoint/2010/main" val="12016363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ients s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1184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posal_slide_04">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2188825" y="4837569"/>
            <a:ext cx="11269662" cy="7833360"/>
          </a:xfrm>
          <a:prstGeom prst="rect">
            <a:avLst/>
          </a:prstGeom>
        </p:spPr>
        <p:txBody>
          <a:bodyPr/>
          <a:lstStyle/>
          <a:p>
            <a:endParaRPr lang="en-US"/>
          </a:p>
        </p:txBody>
      </p:sp>
    </p:spTree>
    <p:extLst>
      <p:ext uri="{BB962C8B-B14F-4D97-AF65-F5344CB8AC3E}">
        <p14:creationId xmlns:p14="http://schemas.microsoft.com/office/powerpoint/2010/main" val="22132161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posal_slides_14">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3554312" y="0"/>
            <a:ext cx="7921624" cy="13716000"/>
          </a:xfrm>
          <a:prstGeom prst="rect">
            <a:avLst/>
          </a:prstGeom>
        </p:spPr>
        <p:txBody>
          <a:bodyPr/>
          <a:lstStyle/>
          <a:p>
            <a:endParaRPr lang="en-US"/>
          </a:p>
        </p:txBody>
      </p:sp>
    </p:spTree>
    <p:extLst>
      <p:ext uri="{BB962C8B-B14F-4D97-AF65-F5344CB8AC3E}">
        <p14:creationId xmlns:p14="http://schemas.microsoft.com/office/powerpoint/2010/main" val="4169724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eb pro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8352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ext section">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6049297"/>
            <a:ext cx="24377649" cy="7666703"/>
          </a:xfrm>
          <a:prstGeom prst="rect">
            <a:avLst/>
          </a:prstGeom>
        </p:spPr>
        <p:txBody>
          <a:bodyPr/>
          <a:lstStyle/>
          <a:p>
            <a:endParaRPr lang="en-US"/>
          </a:p>
        </p:txBody>
      </p:sp>
    </p:spTree>
    <p:extLst>
      <p:ext uri="{BB962C8B-B14F-4D97-AF65-F5344CB8AC3E}">
        <p14:creationId xmlns:p14="http://schemas.microsoft.com/office/powerpoint/2010/main" val="41043155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POSAL_MISSION">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4419600"/>
            <a:ext cx="24377649" cy="9296400"/>
          </a:xfrm>
          <a:prstGeom prst="rect">
            <a:avLst/>
          </a:prstGeom>
        </p:spPr>
        <p:txBody>
          <a:bodyPr/>
          <a:lstStyle/>
          <a:p>
            <a:endParaRPr lang="en-US"/>
          </a:p>
        </p:txBody>
      </p:sp>
    </p:spTree>
    <p:extLst>
      <p:ext uri="{BB962C8B-B14F-4D97-AF65-F5344CB8AC3E}">
        <p14:creationId xmlns:p14="http://schemas.microsoft.com/office/powerpoint/2010/main" val="8996484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6831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posal_slides_05">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847163" y="8160890"/>
            <a:ext cx="10960662" cy="4716910"/>
          </a:xfrm>
          <a:prstGeom prst="rect">
            <a:avLst/>
          </a:prstGeom>
        </p:spPr>
        <p:txBody>
          <a:bodyPr/>
          <a:lstStyle/>
          <a:p>
            <a:endParaRPr lang="en-US"/>
          </a:p>
        </p:txBody>
      </p:sp>
      <p:sp>
        <p:nvSpPr>
          <p:cNvPr id="7" name="Рисунок 5"/>
          <p:cNvSpPr>
            <a:spLocks noGrp="1"/>
          </p:cNvSpPr>
          <p:nvPr>
            <p:ph type="pic" sz="quarter" idx="11"/>
          </p:nvPr>
        </p:nvSpPr>
        <p:spPr>
          <a:xfrm>
            <a:off x="12579786" y="8160890"/>
            <a:ext cx="10960662" cy="4716910"/>
          </a:xfrm>
          <a:prstGeom prst="rect">
            <a:avLst/>
          </a:prstGeom>
        </p:spPr>
        <p:txBody>
          <a:bodyPr/>
          <a:lstStyle/>
          <a:p>
            <a:endParaRPr lang="en-US"/>
          </a:p>
        </p:txBody>
      </p:sp>
    </p:spTree>
    <p:extLst>
      <p:ext uri="{BB962C8B-B14F-4D97-AF65-F5344CB8AC3E}">
        <p14:creationId xmlns:p14="http://schemas.microsoft.com/office/powerpoint/2010/main" val="20397544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ebook vs Twitter Desktop">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60681" y="4132519"/>
            <a:ext cx="8554781" cy="8554781"/>
          </a:xfrm>
          <a:prstGeom prst="diamond">
            <a:avLst/>
          </a:prstGeom>
        </p:spPr>
        <p:txBody>
          <a:bodyPr/>
          <a:lstStyle/>
          <a:p>
            <a:endParaRPr lang="ru-RU"/>
          </a:p>
        </p:txBody>
      </p:sp>
    </p:spTree>
    <p:extLst>
      <p:ext uri="{BB962C8B-B14F-4D97-AF65-F5344CB8AC3E}">
        <p14:creationId xmlns:p14="http://schemas.microsoft.com/office/powerpoint/2010/main" val="1261950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1"/>
            <a:ext cx="24377649" cy="6858001"/>
          </a:xfrm>
          <a:prstGeom prst="rect">
            <a:avLst/>
          </a:prstGeom>
        </p:spPr>
        <p:txBody>
          <a:bodyPr/>
          <a:lstStyle/>
          <a:p>
            <a:endParaRPr lang="ru-RU"/>
          </a:p>
        </p:txBody>
      </p:sp>
    </p:spTree>
    <p:extLst>
      <p:ext uri="{BB962C8B-B14F-4D97-AF65-F5344CB8AC3E}">
        <p14:creationId xmlns:p14="http://schemas.microsoft.com/office/powerpoint/2010/main" val="36381195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_#1">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145149" y="4011230"/>
            <a:ext cx="5036403" cy="5036403"/>
          </a:xfrm>
          <a:prstGeom prst="diamond">
            <a:avLst/>
          </a:prstGeom>
        </p:spPr>
        <p:txBody>
          <a:bodyPr/>
          <a:lstStyle/>
          <a:p>
            <a:endParaRPr lang="ru-RU"/>
          </a:p>
        </p:txBody>
      </p:sp>
      <p:sp>
        <p:nvSpPr>
          <p:cNvPr id="8" name="Рисунок 6"/>
          <p:cNvSpPr>
            <a:spLocks noGrp="1"/>
          </p:cNvSpPr>
          <p:nvPr>
            <p:ph type="pic" sz="quarter" idx="11"/>
          </p:nvPr>
        </p:nvSpPr>
        <p:spPr>
          <a:xfrm>
            <a:off x="7984099" y="7344980"/>
            <a:ext cx="5036403" cy="5036403"/>
          </a:xfrm>
          <a:prstGeom prst="diamond">
            <a:avLst/>
          </a:prstGeom>
        </p:spPr>
        <p:txBody>
          <a:bodyPr/>
          <a:lstStyle/>
          <a:p>
            <a:endParaRPr lang="ru-RU"/>
          </a:p>
        </p:txBody>
      </p:sp>
      <p:sp>
        <p:nvSpPr>
          <p:cNvPr id="9" name="Рисунок 6"/>
          <p:cNvSpPr>
            <a:spLocks noGrp="1"/>
          </p:cNvSpPr>
          <p:nvPr>
            <p:ph type="pic" sz="quarter" idx="12"/>
          </p:nvPr>
        </p:nvSpPr>
        <p:spPr>
          <a:xfrm>
            <a:off x="14842099" y="4011230"/>
            <a:ext cx="5036403" cy="5036403"/>
          </a:xfrm>
          <a:prstGeom prst="diamond">
            <a:avLst/>
          </a:prstGeom>
        </p:spPr>
        <p:txBody>
          <a:bodyPr/>
          <a:lstStyle/>
          <a:p>
            <a:endParaRPr lang="ru-RU"/>
          </a:p>
        </p:txBody>
      </p:sp>
    </p:spTree>
    <p:extLst>
      <p:ext uri="{BB962C8B-B14F-4D97-AF65-F5344CB8AC3E}">
        <p14:creationId xmlns:p14="http://schemas.microsoft.com/office/powerpoint/2010/main" val="11645578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_2">
    <p:spTree>
      <p:nvGrpSpPr>
        <p:cNvPr id="1" name=""/>
        <p:cNvGrpSpPr/>
        <p:nvPr/>
      </p:nvGrpSpPr>
      <p:grpSpPr>
        <a:xfrm>
          <a:off x="0" y="0"/>
          <a:ext cx="0" cy="0"/>
          <a:chOff x="0" y="0"/>
          <a:chExt cx="0" cy="0"/>
        </a:xfrm>
      </p:grpSpPr>
      <p:sp>
        <p:nvSpPr>
          <p:cNvPr id="9" name="Рисунок 8"/>
          <p:cNvSpPr>
            <a:spLocks noGrp="1"/>
          </p:cNvSpPr>
          <p:nvPr>
            <p:ph type="pic" sz="quarter" idx="10"/>
          </p:nvPr>
        </p:nvSpPr>
        <p:spPr>
          <a:xfrm>
            <a:off x="1141844" y="6115050"/>
            <a:ext cx="3924300" cy="3924300"/>
          </a:xfrm>
          <a:prstGeom prst="diamond">
            <a:avLst/>
          </a:prstGeom>
        </p:spPr>
        <p:txBody>
          <a:bodyPr/>
          <a:lstStyle/>
          <a:p>
            <a:endParaRPr lang="ru-RU"/>
          </a:p>
        </p:txBody>
      </p:sp>
      <p:sp>
        <p:nvSpPr>
          <p:cNvPr id="10" name="Рисунок 8"/>
          <p:cNvSpPr>
            <a:spLocks noGrp="1"/>
          </p:cNvSpPr>
          <p:nvPr>
            <p:ph type="pic" sz="quarter" idx="11"/>
          </p:nvPr>
        </p:nvSpPr>
        <p:spPr>
          <a:xfrm>
            <a:off x="6380594" y="8667750"/>
            <a:ext cx="3924300" cy="3924300"/>
          </a:xfrm>
          <a:prstGeom prst="diamond">
            <a:avLst/>
          </a:prstGeom>
        </p:spPr>
        <p:txBody>
          <a:bodyPr/>
          <a:lstStyle/>
          <a:p>
            <a:endParaRPr lang="ru-RU"/>
          </a:p>
        </p:txBody>
      </p:sp>
      <p:sp>
        <p:nvSpPr>
          <p:cNvPr id="11" name="Рисунок 8"/>
          <p:cNvSpPr>
            <a:spLocks noGrp="1"/>
          </p:cNvSpPr>
          <p:nvPr>
            <p:ph type="pic" sz="quarter" idx="12"/>
          </p:nvPr>
        </p:nvSpPr>
        <p:spPr>
          <a:xfrm>
            <a:off x="11676494" y="6115050"/>
            <a:ext cx="3924300" cy="3924300"/>
          </a:xfrm>
          <a:prstGeom prst="diamond">
            <a:avLst/>
          </a:prstGeom>
        </p:spPr>
        <p:txBody>
          <a:bodyPr/>
          <a:lstStyle/>
          <a:p>
            <a:endParaRPr lang="ru-RU"/>
          </a:p>
        </p:txBody>
      </p:sp>
      <p:sp>
        <p:nvSpPr>
          <p:cNvPr id="12" name="Рисунок 8"/>
          <p:cNvSpPr>
            <a:spLocks noGrp="1"/>
          </p:cNvSpPr>
          <p:nvPr>
            <p:ph type="pic" sz="quarter" idx="13"/>
          </p:nvPr>
        </p:nvSpPr>
        <p:spPr>
          <a:xfrm>
            <a:off x="16800944" y="3448050"/>
            <a:ext cx="3924300" cy="3924300"/>
          </a:xfrm>
          <a:prstGeom prst="diamond">
            <a:avLst/>
          </a:prstGeom>
        </p:spPr>
        <p:txBody>
          <a:bodyPr/>
          <a:lstStyle/>
          <a:p>
            <a:endParaRPr lang="ru-RU"/>
          </a:p>
        </p:txBody>
      </p:sp>
      <p:sp>
        <p:nvSpPr>
          <p:cNvPr id="15" name="Рисунок 8"/>
          <p:cNvSpPr>
            <a:spLocks noGrp="1"/>
          </p:cNvSpPr>
          <p:nvPr>
            <p:ph type="pic" sz="quarter" idx="14"/>
          </p:nvPr>
        </p:nvSpPr>
        <p:spPr>
          <a:xfrm>
            <a:off x="16800944" y="8648700"/>
            <a:ext cx="3924300" cy="3924300"/>
          </a:xfrm>
          <a:prstGeom prst="diamond">
            <a:avLst/>
          </a:prstGeom>
        </p:spPr>
        <p:txBody>
          <a:bodyPr/>
          <a:lstStyle/>
          <a:p>
            <a:endParaRPr lang="ru-RU"/>
          </a:p>
        </p:txBody>
      </p:sp>
    </p:spTree>
    <p:extLst>
      <p:ext uri="{BB962C8B-B14F-4D97-AF65-F5344CB8AC3E}">
        <p14:creationId xmlns:p14="http://schemas.microsoft.com/office/powerpoint/2010/main" val="34445889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_3">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1042459" y="3733800"/>
            <a:ext cx="4932362" cy="4932362"/>
          </a:xfrm>
          <a:prstGeom prst="diamond">
            <a:avLst/>
          </a:prstGeom>
        </p:spPr>
        <p:txBody>
          <a:bodyPr/>
          <a:lstStyle/>
          <a:p>
            <a:endParaRPr lang="ru-RU"/>
          </a:p>
        </p:txBody>
      </p:sp>
      <p:sp>
        <p:nvSpPr>
          <p:cNvPr id="10" name="Рисунок 7"/>
          <p:cNvSpPr>
            <a:spLocks noGrp="1"/>
          </p:cNvSpPr>
          <p:nvPr>
            <p:ph type="pic" sz="quarter" idx="11"/>
          </p:nvPr>
        </p:nvSpPr>
        <p:spPr>
          <a:xfrm>
            <a:off x="6871759" y="3733800"/>
            <a:ext cx="4932362" cy="4932362"/>
          </a:xfrm>
          <a:prstGeom prst="diamond">
            <a:avLst/>
          </a:prstGeom>
        </p:spPr>
        <p:txBody>
          <a:bodyPr/>
          <a:lstStyle/>
          <a:p>
            <a:endParaRPr lang="ru-RU"/>
          </a:p>
        </p:txBody>
      </p:sp>
      <p:sp>
        <p:nvSpPr>
          <p:cNvPr id="11" name="Рисунок 7"/>
          <p:cNvSpPr>
            <a:spLocks noGrp="1"/>
          </p:cNvSpPr>
          <p:nvPr>
            <p:ph type="pic" sz="quarter" idx="12"/>
          </p:nvPr>
        </p:nvSpPr>
        <p:spPr>
          <a:xfrm>
            <a:off x="12758209" y="3733800"/>
            <a:ext cx="4932362" cy="4932362"/>
          </a:xfrm>
          <a:prstGeom prst="diamond">
            <a:avLst/>
          </a:prstGeom>
        </p:spPr>
        <p:txBody>
          <a:bodyPr/>
          <a:lstStyle/>
          <a:p>
            <a:endParaRPr lang="ru-RU"/>
          </a:p>
        </p:txBody>
      </p:sp>
      <p:sp>
        <p:nvSpPr>
          <p:cNvPr id="12" name="Рисунок 7"/>
          <p:cNvSpPr>
            <a:spLocks noGrp="1"/>
          </p:cNvSpPr>
          <p:nvPr>
            <p:ph type="pic" sz="quarter" idx="13"/>
          </p:nvPr>
        </p:nvSpPr>
        <p:spPr>
          <a:xfrm>
            <a:off x="18606559" y="3733800"/>
            <a:ext cx="4932362" cy="4932362"/>
          </a:xfrm>
          <a:prstGeom prst="diamond">
            <a:avLst/>
          </a:prstGeom>
        </p:spPr>
        <p:txBody>
          <a:bodyPr/>
          <a:lstStyle/>
          <a:p>
            <a:endParaRPr lang="ru-RU"/>
          </a:p>
        </p:txBody>
      </p:sp>
    </p:spTree>
    <p:extLst>
      <p:ext uri="{BB962C8B-B14F-4D97-AF65-F5344CB8AC3E}">
        <p14:creationId xmlns:p14="http://schemas.microsoft.com/office/powerpoint/2010/main" val="24118308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ersonal slide">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2417425" y="1697375"/>
            <a:ext cx="10287000" cy="10321249"/>
          </a:xfrm>
          <a:prstGeom prst="rect">
            <a:avLst/>
          </a:prstGeom>
        </p:spPr>
        <p:txBody>
          <a:bodyPr/>
          <a:lstStyle/>
          <a:p>
            <a:endParaRPr lang="en-US"/>
          </a:p>
        </p:txBody>
      </p:sp>
    </p:spTree>
    <p:extLst>
      <p:ext uri="{BB962C8B-B14F-4D97-AF65-F5344CB8AC3E}">
        <p14:creationId xmlns:p14="http://schemas.microsoft.com/office/powerpoint/2010/main" val="22845842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796924" y="3649594"/>
            <a:ext cx="8999606" cy="8999606"/>
          </a:xfrm>
          <a:prstGeom prst="diamond">
            <a:avLst/>
          </a:prstGeom>
        </p:spPr>
        <p:txBody>
          <a:bodyPr/>
          <a:lstStyle/>
          <a:p>
            <a:endParaRPr lang="ru-RU"/>
          </a:p>
        </p:txBody>
      </p:sp>
    </p:spTree>
    <p:extLst>
      <p:ext uri="{BB962C8B-B14F-4D97-AF65-F5344CB8AC3E}">
        <p14:creationId xmlns:p14="http://schemas.microsoft.com/office/powerpoint/2010/main" val="18486281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_5">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468438" y="1428025"/>
            <a:ext cx="6608762" cy="6608762"/>
          </a:xfrm>
          <a:prstGeom prst="diamond">
            <a:avLst/>
          </a:prstGeom>
        </p:spPr>
        <p:txBody>
          <a:bodyPr/>
          <a:lstStyle/>
          <a:p>
            <a:endParaRPr lang="ru-RU"/>
          </a:p>
        </p:txBody>
      </p:sp>
    </p:spTree>
    <p:extLst>
      <p:ext uri="{BB962C8B-B14F-4D97-AF65-F5344CB8AC3E}">
        <p14:creationId xmlns:p14="http://schemas.microsoft.com/office/powerpoint/2010/main" val="27278735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0751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how_case_01">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6075363" y="3886201"/>
            <a:ext cx="6096000" cy="6095999"/>
          </a:xfrm>
          <a:prstGeom prst="rect">
            <a:avLst/>
          </a:prstGeom>
        </p:spPr>
        <p:txBody>
          <a:bodyPr/>
          <a:lstStyle/>
          <a:p>
            <a:endParaRPr lang="ru-RU"/>
          </a:p>
        </p:txBody>
      </p:sp>
      <p:sp>
        <p:nvSpPr>
          <p:cNvPr id="7" name="Рисунок 5"/>
          <p:cNvSpPr>
            <a:spLocks noGrp="1"/>
          </p:cNvSpPr>
          <p:nvPr>
            <p:ph type="pic" sz="quarter" idx="11"/>
          </p:nvPr>
        </p:nvSpPr>
        <p:spPr>
          <a:xfrm>
            <a:off x="18264188" y="3886201"/>
            <a:ext cx="6096000" cy="6095999"/>
          </a:xfrm>
          <a:prstGeom prst="rect">
            <a:avLst/>
          </a:prstGeom>
        </p:spPr>
        <p:txBody>
          <a:bodyPr/>
          <a:lstStyle/>
          <a:p>
            <a:endParaRPr lang="ru-RU"/>
          </a:p>
        </p:txBody>
      </p:sp>
    </p:spTree>
    <p:extLst>
      <p:ext uri="{BB962C8B-B14F-4D97-AF65-F5344CB8AC3E}">
        <p14:creationId xmlns:p14="http://schemas.microsoft.com/office/powerpoint/2010/main" val="37445412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howcase_02">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6082483" y="2667001"/>
            <a:ext cx="6088880" cy="5181600"/>
          </a:xfrm>
          <a:prstGeom prst="rect">
            <a:avLst/>
          </a:prstGeom>
        </p:spPr>
        <p:txBody>
          <a:bodyPr/>
          <a:lstStyle/>
          <a:p>
            <a:endParaRPr lang="ru-RU"/>
          </a:p>
        </p:txBody>
      </p:sp>
      <p:sp>
        <p:nvSpPr>
          <p:cNvPr id="9" name="Рисунок 7"/>
          <p:cNvSpPr>
            <a:spLocks noGrp="1"/>
          </p:cNvSpPr>
          <p:nvPr>
            <p:ph type="pic" sz="quarter" idx="11"/>
          </p:nvPr>
        </p:nvSpPr>
        <p:spPr>
          <a:xfrm>
            <a:off x="18253076" y="2667001"/>
            <a:ext cx="6124574" cy="5181600"/>
          </a:xfrm>
          <a:prstGeom prst="rect">
            <a:avLst/>
          </a:prstGeom>
        </p:spPr>
        <p:txBody>
          <a:bodyPr/>
          <a:lstStyle/>
          <a:p>
            <a:endParaRPr lang="ru-RU"/>
          </a:p>
        </p:txBody>
      </p:sp>
      <p:sp>
        <p:nvSpPr>
          <p:cNvPr id="10" name="Рисунок 7"/>
          <p:cNvSpPr>
            <a:spLocks noGrp="1"/>
          </p:cNvSpPr>
          <p:nvPr>
            <p:ph type="pic" sz="quarter" idx="12"/>
          </p:nvPr>
        </p:nvSpPr>
        <p:spPr>
          <a:xfrm>
            <a:off x="7937" y="7848601"/>
            <a:ext cx="6088880" cy="5181600"/>
          </a:xfrm>
          <a:prstGeom prst="rect">
            <a:avLst/>
          </a:prstGeom>
        </p:spPr>
        <p:txBody>
          <a:bodyPr/>
          <a:lstStyle/>
          <a:p>
            <a:endParaRPr lang="ru-RU"/>
          </a:p>
        </p:txBody>
      </p:sp>
      <p:sp>
        <p:nvSpPr>
          <p:cNvPr id="11" name="Рисунок 7"/>
          <p:cNvSpPr>
            <a:spLocks noGrp="1"/>
          </p:cNvSpPr>
          <p:nvPr>
            <p:ph type="pic" sz="quarter" idx="13"/>
          </p:nvPr>
        </p:nvSpPr>
        <p:spPr>
          <a:xfrm>
            <a:off x="12185650" y="7848601"/>
            <a:ext cx="6076950" cy="5181600"/>
          </a:xfrm>
          <a:prstGeom prst="rect">
            <a:avLst/>
          </a:prstGeom>
        </p:spPr>
        <p:txBody>
          <a:bodyPr/>
          <a:lstStyle/>
          <a:p>
            <a:endParaRPr lang="ru-RU"/>
          </a:p>
        </p:txBody>
      </p:sp>
    </p:spTree>
    <p:extLst>
      <p:ext uri="{BB962C8B-B14F-4D97-AF65-F5344CB8AC3E}">
        <p14:creationId xmlns:p14="http://schemas.microsoft.com/office/powerpoint/2010/main" val="39127216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rtfolio_01">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965200" y="3685484"/>
            <a:ext cx="5801279" cy="5801279"/>
          </a:xfrm>
          <a:prstGeom prst="diamond">
            <a:avLst/>
          </a:prstGeom>
        </p:spPr>
        <p:txBody>
          <a:bodyPr/>
          <a:lstStyle/>
          <a:p>
            <a:endParaRPr lang="ru-RU"/>
          </a:p>
        </p:txBody>
      </p:sp>
      <p:sp>
        <p:nvSpPr>
          <p:cNvPr id="8" name="Рисунок 6"/>
          <p:cNvSpPr>
            <a:spLocks noGrp="1"/>
          </p:cNvSpPr>
          <p:nvPr>
            <p:ph type="pic" sz="quarter" idx="11"/>
          </p:nvPr>
        </p:nvSpPr>
        <p:spPr>
          <a:xfrm>
            <a:off x="7224608" y="3698184"/>
            <a:ext cx="5801279" cy="5801279"/>
          </a:xfrm>
          <a:prstGeom prst="diamond">
            <a:avLst/>
          </a:prstGeom>
        </p:spPr>
        <p:txBody>
          <a:bodyPr/>
          <a:lstStyle/>
          <a:p>
            <a:endParaRPr lang="ru-RU"/>
          </a:p>
        </p:txBody>
      </p:sp>
      <p:sp>
        <p:nvSpPr>
          <p:cNvPr id="9" name="Рисунок 6"/>
          <p:cNvSpPr>
            <a:spLocks noGrp="1"/>
          </p:cNvSpPr>
          <p:nvPr>
            <p:ph type="pic" sz="quarter" idx="12"/>
          </p:nvPr>
        </p:nvSpPr>
        <p:spPr>
          <a:xfrm>
            <a:off x="4062308" y="6841434"/>
            <a:ext cx="5801279" cy="5801279"/>
          </a:xfrm>
          <a:prstGeom prst="diamond">
            <a:avLst/>
          </a:prstGeom>
        </p:spPr>
        <p:txBody>
          <a:bodyPr/>
          <a:lstStyle/>
          <a:p>
            <a:endParaRPr lang="ru-RU"/>
          </a:p>
        </p:txBody>
      </p:sp>
    </p:spTree>
    <p:extLst>
      <p:ext uri="{BB962C8B-B14F-4D97-AF65-F5344CB8AC3E}">
        <p14:creationId xmlns:p14="http://schemas.microsoft.com/office/powerpoint/2010/main" val="24624617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_02">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14571546" y="806077"/>
            <a:ext cx="5766173" cy="5766173"/>
          </a:xfrm>
          <a:prstGeom prst="diamond">
            <a:avLst/>
          </a:prstGeom>
        </p:spPr>
        <p:txBody>
          <a:bodyPr/>
          <a:lstStyle/>
          <a:p>
            <a:endParaRPr lang="ru-RU"/>
          </a:p>
        </p:txBody>
      </p:sp>
      <p:sp>
        <p:nvSpPr>
          <p:cNvPr id="9" name="Рисунок 7"/>
          <p:cNvSpPr>
            <a:spLocks noGrp="1"/>
          </p:cNvSpPr>
          <p:nvPr>
            <p:ph type="pic" sz="quarter" idx="11"/>
          </p:nvPr>
        </p:nvSpPr>
        <p:spPr>
          <a:xfrm>
            <a:off x="11415142" y="3931184"/>
            <a:ext cx="5766173" cy="5766173"/>
          </a:xfrm>
          <a:prstGeom prst="diamond">
            <a:avLst/>
          </a:prstGeom>
        </p:spPr>
        <p:txBody>
          <a:bodyPr/>
          <a:lstStyle/>
          <a:p>
            <a:endParaRPr lang="ru-RU"/>
          </a:p>
        </p:txBody>
      </p:sp>
      <p:sp>
        <p:nvSpPr>
          <p:cNvPr id="10" name="Рисунок 7"/>
          <p:cNvSpPr>
            <a:spLocks noGrp="1"/>
          </p:cNvSpPr>
          <p:nvPr>
            <p:ph type="pic" sz="quarter" idx="12"/>
          </p:nvPr>
        </p:nvSpPr>
        <p:spPr>
          <a:xfrm>
            <a:off x="17714342" y="3931184"/>
            <a:ext cx="5766173" cy="5766173"/>
          </a:xfrm>
          <a:prstGeom prst="diamond">
            <a:avLst/>
          </a:prstGeom>
        </p:spPr>
        <p:txBody>
          <a:bodyPr/>
          <a:lstStyle/>
          <a:p>
            <a:endParaRPr lang="ru-RU"/>
          </a:p>
        </p:txBody>
      </p:sp>
      <p:sp>
        <p:nvSpPr>
          <p:cNvPr id="11" name="Рисунок 7"/>
          <p:cNvSpPr>
            <a:spLocks noGrp="1"/>
          </p:cNvSpPr>
          <p:nvPr>
            <p:ph type="pic" sz="quarter" idx="13"/>
          </p:nvPr>
        </p:nvSpPr>
        <p:spPr>
          <a:xfrm>
            <a:off x="14542971" y="7080784"/>
            <a:ext cx="5766173" cy="5766173"/>
          </a:xfrm>
          <a:prstGeom prst="diamond">
            <a:avLst/>
          </a:prstGeom>
        </p:spPr>
        <p:txBody>
          <a:bodyPr/>
          <a:lstStyle/>
          <a:p>
            <a:endParaRPr lang="ru-RU"/>
          </a:p>
        </p:txBody>
      </p:sp>
    </p:spTree>
    <p:extLst>
      <p:ext uri="{BB962C8B-B14F-4D97-AF65-F5344CB8AC3E}">
        <p14:creationId xmlns:p14="http://schemas.microsoft.com/office/powerpoint/2010/main" val="19208187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_03">
    <p:spTree>
      <p:nvGrpSpPr>
        <p:cNvPr id="1" name=""/>
        <p:cNvGrpSpPr/>
        <p:nvPr/>
      </p:nvGrpSpPr>
      <p:grpSpPr>
        <a:xfrm>
          <a:off x="0" y="0"/>
          <a:ext cx="0" cy="0"/>
          <a:chOff x="0" y="0"/>
          <a:chExt cx="0" cy="0"/>
        </a:xfrm>
      </p:grpSpPr>
      <p:sp>
        <p:nvSpPr>
          <p:cNvPr id="9" name="Рисунок 7"/>
          <p:cNvSpPr>
            <a:spLocks noGrp="1"/>
          </p:cNvSpPr>
          <p:nvPr>
            <p:ph type="pic" sz="quarter" idx="11"/>
          </p:nvPr>
        </p:nvSpPr>
        <p:spPr>
          <a:xfrm>
            <a:off x="1567350" y="1042992"/>
            <a:ext cx="5766173" cy="5766173"/>
          </a:xfrm>
          <a:prstGeom prst="diamond">
            <a:avLst/>
          </a:prstGeom>
        </p:spPr>
        <p:txBody>
          <a:bodyPr/>
          <a:lstStyle/>
          <a:p>
            <a:endParaRPr lang="ru-RU"/>
          </a:p>
        </p:txBody>
      </p:sp>
      <p:sp>
        <p:nvSpPr>
          <p:cNvPr id="10" name="Рисунок 7"/>
          <p:cNvSpPr>
            <a:spLocks noGrp="1"/>
          </p:cNvSpPr>
          <p:nvPr>
            <p:ph type="pic" sz="quarter" idx="12"/>
          </p:nvPr>
        </p:nvSpPr>
        <p:spPr>
          <a:xfrm>
            <a:off x="4675675" y="4185184"/>
            <a:ext cx="5766173" cy="5766173"/>
          </a:xfrm>
          <a:prstGeom prst="diamond">
            <a:avLst/>
          </a:prstGeom>
        </p:spPr>
        <p:txBody>
          <a:bodyPr/>
          <a:lstStyle/>
          <a:p>
            <a:endParaRPr lang="ru-RU"/>
          </a:p>
        </p:txBody>
      </p:sp>
      <p:sp>
        <p:nvSpPr>
          <p:cNvPr id="11" name="Рисунок 7"/>
          <p:cNvSpPr>
            <a:spLocks noGrp="1"/>
          </p:cNvSpPr>
          <p:nvPr>
            <p:ph type="pic" sz="quarter" idx="13"/>
          </p:nvPr>
        </p:nvSpPr>
        <p:spPr>
          <a:xfrm>
            <a:off x="7859141" y="1052517"/>
            <a:ext cx="5766173" cy="5766173"/>
          </a:xfrm>
          <a:prstGeom prst="diamond">
            <a:avLst/>
          </a:prstGeom>
        </p:spPr>
        <p:txBody>
          <a:bodyPr/>
          <a:lstStyle/>
          <a:p>
            <a:endParaRPr lang="ru-RU"/>
          </a:p>
        </p:txBody>
      </p:sp>
      <p:sp>
        <p:nvSpPr>
          <p:cNvPr id="12" name="Рисунок 7"/>
          <p:cNvSpPr>
            <a:spLocks noGrp="1"/>
          </p:cNvSpPr>
          <p:nvPr>
            <p:ph type="pic" sz="quarter" idx="14"/>
          </p:nvPr>
        </p:nvSpPr>
        <p:spPr>
          <a:xfrm>
            <a:off x="11022499" y="4151317"/>
            <a:ext cx="5766173" cy="5766173"/>
          </a:xfrm>
          <a:prstGeom prst="diamond">
            <a:avLst/>
          </a:prstGeom>
        </p:spPr>
        <p:txBody>
          <a:bodyPr/>
          <a:lstStyle/>
          <a:p>
            <a:endParaRPr lang="ru-RU"/>
          </a:p>
        </p:txBody>
      </p:sp>
      <p:sp>
        <p:nvSpPr>
          <p:cNvPr id="13" name="Рисунок 7"/>
          <p:cNvSpPr>
            <a:spLocks noGrp="1"/>
          </p:cNvSpPr>
          <p:nvPr>
            <p:ph type="pic" sz="quarter" idx="15"/>
          </p:nvPr>
        </p:nvSpPr>
        <p:spPr>
          <a:xfrm>
            <a:off x="14138232" y="7312559"/>
            <a:ext cx="5766173" cy="5766173"/>
          </a:xfrm>
          <a:prstGeom prst="diamond">
            <a:avLst/>
          </a:prstGeom>
        </p:spPr>
        <p:txBody>
          <a:bodyPr/>
          <a:lstStyle/>
          <a:p>
            <a:endParaRPr lang="ru-RU"/>
          </a:p>
        </p:txBody>
      </p:sp>
      <p:sp>
        <p:nvSpPr>
          <p:cNvPr id="14" name="Рисунок 7"/>
          <p:cNvSpPr>
            <a:spLocks noGrp="1"/>
          </p:cNvSpPr>
          <p:nvPr>
            <p:ph type="pic" sz="quarter" idx="16"/>
          </p:nvPr>
        </p:nvSpPr>
        <p:spPr>
          <a:xfrm>
            <a:off x="17292065" y="4192592"/>
            <a:ext cx="5766173" cy="5766173"/>
          </a:xfrm>
          <a:prstGeom prst="diamond">
            <a:avLst/>
          </a:prstGeom>
        </p:spPr>
        <p:txBody>
          <a:bodyPr/>
          <a:lstStyle/>
          <a:p>
            <a:endParaRPr lang="ru-RU"/>
          </a:p>
        </p:txBody>
      </p:sp>
    </p:spTree>
    <p:extLst>
      <p:ext uri="{BB962C8B-B14F-4D97-AF65-F5344CB8AC3E}">
        <p14:creationId xmlns:p14="http://schemas.microsoft.com/office/powerpoint/2010/main" val="10610486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_04">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0896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_05">
    <p:spTree>
      <p:nvGrpSpPr>
        <p:cNvPr id="1" name=""/>
        <p:cNvGrpSpPr/>
        <p:nvPr/>
      </p:nvGrpSpPr>
      <p:grpSpPr>
        <a:xfrm>
          <a:off x="0" y="0"/>
          <a:ext cx="0" cy="0"/>
          <a:chOff x="0" y="0"/>
          <a:chExt cx="0" cy="0"/>
        </a:xfrm>
      </p:grpSpPr>
      <p:sp>
        <p:nvSpPr>
          <p:cNvPr id="3" name="Рисунок 7"/>
          <p:cNvSpPr>
            <a:spLocks noGrp="1"/>
          </p:cNvSpPr>
          <p:nvPr>
            <p:ph type="pic" sz="quarter" idx="13"/>
          </p:nvPr>
        </p:nvSpPr>
        <p:spPr>
          <a:xfrm>
            <a:off x="15579725" y="1400972"/>
            <a:ext cx="5152228" cy="5152228"/>
          </a:xfrm>
          <a:prstGeom prst="diamond">
            <a:avLst/>
          </a:prstGeom>
        </p:spPr>
        <p:txBody>
          <a:bodyPr/>
          <a:lstStyle/>
          <a:p>
            <a:endParaRPr lang="ru-RU"/>
          </a:p>
        </p:txBody>
      </p:sp>
      <p:sp>
        <p:nvSpPr>
          <p:cNvPr id="4" name="Рисунок 7"/>
          <p:cNvSpPr>
            <a:spLocks noGrp="1"/>
          </p:cNvSpPr>
          <p:nvPr>
            <p:ph type="pic" sz="quarter" idx="10"/>
          </p:nvPr>
        </p:nvSpPr>
        <p:spPr>
          <a:xfrm>
            <a:off x="12779375" y="4220372"/>
            <a:ext cx="5152228" cy="5152228"/>
          </a:xfrm>
          <a:prstGeom prst="diamond">
            <a:avLst/>
          </a:prstGeom>
        </p:spPr>
        <p:txBody>
          <a:bodyPr/>
          <a:lstStyle/>
          <a:p>
            <a:endParaRPr lang="ru-RU"/>
          </a:p>
        </p:txBody>
      </p:sp>
      <p:sp>
        <p:nvSpPr>
          <p:cNvPr id="5" name="Рисунок 7"/>
          <p:cNvSpPr>
            <a:spLocks noGrp="1"/>
          </p:cNvSpPr>
          <p:nvPr>
            <p:ph type="pic" sz="quarter" idx="11"/>
          </p:nvPr>
        </p:nvSpPr>
        <p:spPr>
          <a:xfrm>
            <a:off x="15598775" y="7039772"/>
            <a:ext cx="5152228" cy="5152228"/>
          </a:xfrm>
          <a:prstGeom prst="diamond">
            <a:avLst/>
          </a:prstGeom>
        </p:spPr>
        <p:txBody>
          <a:bodyPr/>
          <a:lstStyle/>
          <a:p>
            <a:endParaRPr lang="ru-RU"/>
          </a:p>
        </p:txBody>
      </p:sp>
    </p:spTree>
    <p:extLst>
      <p:ext uri="{BB962C8B-B14F-4D97-AF65-F5344CB8AC3E}">
        <p14:creationId xmlns:p14="http://schemas.microsoft.com/office/powerpoint/2010/main" val="26589450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posal_slides_15">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7878763" y="1273175"/>
            <a:ext cx="15054262" cy="10537825"/>
          </a:xfrm>
          <a:prstGeom prst="rect">
            <a:avLst/>
          </a:prstGeom>
        </p:spPr>
        <p:txBody>
          <a:bodyPr/>
          <a:lstStyle/>
          <a:p>
            <a:endParaRPr lang="en-US"/>
          </a:p>
        </p:txBody>
      </p:sp>
    </p:spTree>
    <p:extLst>
      <p:ext uri="{BB962C8B-B14F-4D97-AF65-F5344CB8AC3E}">
        <p14:creationId xmlns:p14="http://schemas.microsoft.com/office/powerpoint/2010/main" val="10912664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rtfolio_06">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758825" y="787400"/>
            <a:ext cx="12344401" cy="12141200"/>
          </a:xfrm>
          <a:prstGeom prst="rect">
            <a:avLst/>
          </a:prstGeom>
        </p:spPr>
        <p:txBody>
          <a:bodyPr/>
          <a:lstStyle/>
          <a:p>
            <a:endParaRPr lang="ru-RU"/>
          </a:p>
        </p:txBody>
      </p:sp>
      <p:sp>
        <p:nvSpPr>
          <p:cNvPr id="8" name="Рисунок 6"/>
          <p:cNvSpPr>
            <a:spLocks noGrp="1"/>
          </p:cNvSpPr>
          <p:nvPr>
            <p:ph type="pic" sz="quarter" idx="11"/>
          </p:nvPr>
        </p:nvSpPr>
        <p:spPr>
          <a:xfrm>
            <a:off x="13813373" y="7196509"/>
            <a:ext cx="4603727" cy="5732091"/>
          </a:xfrm>
          <a:prstGeom prst="rect">
            <a:avLst/>
          </a:prstGeom>
        </p:spPr>
        <p:txBody>
          <a:bodyPr/>
          <a:lstStyle/>
          <a:p>
            <a:endParaRPr lang="ru-RU"/>
          </a:p>
        </p:txBody>
      </p:sp>
      <p:sp>
        <p:nvSpPr>
          <p:cNvPr id="9" name="Рисунок 6"/>
          <p:cNvSpPr>
            <a:spLocks noGrp="1"/>
          </p:cNvSpPr>
          <p:nvPr>
            <p:ph type="pic" sz="quarter" idx="12"/>
          </p:nvPr>
        </p:nvSpPr>
        <p:spPr>
          <a:xfrm>
            <a:off x="19091300" y="787400"/>
            <a:ext cx="4603726" cy="5732092"/>
          </a:xfrm>
          <a:prstGeom prst="rect">
            <a:avLst/>
          </a:prstGeom>
        </p:spPr>
        <p:txBody>
          <a:bodyPr/>
          <a:lstStyle/>
          <a:p>
            <a:endParaRPr lang="ru-RU"/>
          </a:p>
        </p:txBody>
      </p:sp>
    </p:spTree>
    <p:extLst>
      <p:ext uri="{BB962C8B-B14F-4D97-AF65-F5344CB8AC3E}">
        <p14:creationId xmlns:p14="http://schemas.microsoft.com/office/powerpoint/2010/main" val="15616706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rtfolio_07">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9902824" y="6248400"/>
            <a:ext cx="14474825" cy="7467600"/>
          </a:xfrm>
          <a:prstGeom prst="rect">
            <a:avLst/>
          </a:prstGeom>
        </p:spPr>
        <p:txBody>
          <a:bodyPr/>
          <a:lstStyle/>
          <a:p>
            <a:endParaRPr lang="ru-RU"/>
          </a:p>
        </p:txBody>
      </p:sp>
    </p:spTree>
    <p:extLst>
      <p:ext uri="{BB962C8B-B14F-4D97-AF65-F5344CB8AC3E}">
        <p14:creationId xmlns:p14="http://schemas.microsoft.com/office/powerpoint/2010/main" val="30590752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rvice 0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9655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rvices_02">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3823950" y="768668"/>
            <a:ext cx="9794875" cy="12210728"/>
          </a:xfrm>
          <a:prstGeom prst="rect">
            <a:avLst/>
          </a:prstGeom>
        </p:spPr>
        <p:txBody>
          <a:bodyPr/>
          <a:lstStyle/>
          <a:p>
            <a:endParaRPr lang="en-US"/>
          </a:p>
        </p:txBody>
      </p:sp>
    </p:spTree>
    <p:extLst>
      <p:ext uri="{BB962C8B-B14F-4D97-AF65-F5344CB8AC3E}">
        <p14:creationId xmlns:p14="http://schemas.microsoft.com/office/powerpoint/2010/main" val="14627648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_56">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6245225" cy="13716000"/>
          </a:xfrm>
          <a:prstGeom prst="rect">
            <a:avLst/>
          </a:prstGeom>
        </p:spPr>
        <p:txBody>
          <a:bodyPr/>
          <a:lstStyle/>
          <a:p>
            <a:endParaRPr lang="en-US"/>
          </a:p>
        </p:txBody>
      </p:sp>
    </p:spTree>
    <p:extLst>
      <p:ext uri="{BB962C8B-B14F-4D97-AF65-F5344CB8AC3E}">
        <p14:creationId xmlns:p14="http://schemas.microsoft.com/office/powerpoint/2010/main" val="30048154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_57">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626226" y="0"/>
            <a:ext cx="17751424" cy="13716000"/>
          </a:xfrm>
          <a:prstGeom prst="rect">
            <a:avLst/>
          </a:prstGeom>
        </p:spPr>
        <p:txBody>
          <a:bodyPr/>
          <a:lstStyle/>
          <a:p>
            <a:endParaRPr lang="ru-RU"/>
          </a:p>
        </p:txBody>
      </p:sp>
    </p:spTree>
    <p:extLst>
      <p:ext uri="{BB962C8B-B14F-4D97-AF65-F5344CB8AC3E}">
        <p14:creationId xmlns:p14="http://schemas.microsoft.com/office/powerpoint/2010/main" val="34666648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ound_photo">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292225" y="1371600"/>
            <a:ext cx="9296400" cy="10972800"/>
          </a:xfrm>
          <a:prstGeom prst="rect">
            <a:avLst/>
          </a:prstGeom>
        </p:spPr>
        <p:txBody>
          <a:bodyPr/>
          <a:lstStyle/>
          <a:p>
            <a:endParaRPr lang="en-US"/>
          </a:p>
        </p:txBody>
      </p:sp>
    </p:spTree>
    <p:extLst>
      <p:ext uri="{BB962C8B-B14F-4D97-AF65-F5344CB8AC3E}">
        <p14:creationId xmlns:p14="http://schemas.microsoft.com/office/powerpoint/2010/main" val="13902958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_60">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626226" y="-1"/>
            <a:ext cx="17751424" cy="13716001"/>
          </a:xfrm>
          <a:prstGeom prst="rect">
            <a:avLst/>
          </a:prstGeom>
        </p:spPr>
        <p:txBody>
          <a:bodyPr/>
          <a:lstStyle/>
          <a:p>
            <a:endParaRPr lang="ru-RU"/>
          </a:p>
        </p:txBody>
      </p:sp>
    </p:spTree>
    <p:extLst>
      <p:ext uri="{BB962C8B-B14F-4D97-AF65-F5344CB8AC3E}">
        <p14:creationId xmlns:p14="http://schemas.microsoft.com/office/powerpoint/2010/main" val="34899760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_61">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1"/>
            <a:ext cx="8226425" cy="13716001"/>
          </a:xfrm>
          <a:prstGeom prst="rect">
            <a:avLst/>
          </a:prstGeom>
        </p:spPr>
        <p:txBody>
          <a:bodyPr/>
          <a:lstStyle/>
          <a:p>
            <a:endParaRPr lang="ru-RU"/>
          </a:p>
        </p:txBody>
      </p:sp>
    </p:spTree>
    <p:extLst>
      <p:ext uri="{BB962C8B-B14F-4D97-AF65-F5344CB8AC3E}">
        <p14:creationId xmlns:p14="http://schemas.microsoft.com/office/powerpoint/2010/main" val="38549181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_63">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3809999"/>
            <a:ext cx="24377649" cy="6705601"/>
          </a:xfrm>
          <a:prstGeom prst="rect">
            <a:avLst/>
          </a:prstGeom>
        </p:spPr>
        <p:txBody>
          <a:bodyPr/>
          <a:lstStyle/>
          <a:p>
            <a:endParaRPr lang="ru-RU"/>
          </a:p>
        </p:txBody>
      </p:sp>
    </p:spTree>
    <p:extLst>
      <p:ext uri="{BB962C8B-B14F-4D97-AF65-F5344CB8AC3E}">
        <p14:creationId xmlns:p14="http://schemas.microsoft.com/office/powerpoint/2010/main" val="41662579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posalSlide_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0567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_64">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501775" y="4046095"/>
            <a:ext cx="5029200" cy="5936105"/>
          </a:xfrm>
          <a:prstGeom prst="rect">
            <a:avLst/>
          </a:prstGeom>
        </p:spPr>
        <p:txBody>
          <a:bodyPr/>
          <a:lstStyle/>
          <a:p>
            <a:endParaRPr lang="en-US"/>
          </a:p>
        </p:txBody>
      </p:sp>
      <p:sp>
        <p:nvSpPr>
          <p:cNvPr id="8" name="Рисунок 6"/>
          <p:cNvSpPr>
            <a:spLocks noGrp="1"/>
          </p:cNvSpPr>
          <p:nvPr>
            <p:ph type="pic" sz="quarter" idx="11"/>
          </p:nvPr>
        </p:nvSpPr>
        <p:spPr>
          <a:xfrm>
            <a:off x="6950075" y="4046095"/>
            <a:ext cx="5029200" cy="5936105"/>
          </a:xfrm>
          <a:prstGeom prst="rect">
            <a:avLst/>
          </a:prstGeom>
        </p:spPr>
        <p:txBody>
          <a:bodyPr/>
          <a:lstStyle/>
          <a:p>
            <a:endParaRPr lang="en-US"/>
          </a:p>
        </p:txBody>
      </p:sp>
      <p:sp>
        <p:nvSpPr>
          <p:cNvPr id="9" name="Рисунок 6"/>
          <p:cNvSpPr>
            <a:spLocks noGrp="1"/>
          </p:cNvSpPr>
          <p:nvPr>
            <p:ph type="pic" sz="quarter" idx="12"/>
          </p:nvPr>
        </p:nvSpPr>
        <p:spPr>
          <a:xfrm>
            <a:off x="12398375" y="4046095"/>
            <a:ext cx="5029200" cy="5936105"/>
          </a:xfrm>
          <a:prstGeom prst="rect">
            <a:avLst/>
          </a:prstGeom>
        </p:spPr>
        <p:txBody>
          <a:bodyPr/>
          <a:lstStyle/>
          <a:p>
            <a:endParaRPr lang="en-US"/>
          </a:p>
        </p:txBody>
      </p:sp>
      <p:sp>
        <p:nvSpPr>
          <p:cNvPr id="10" name="Рисунок 6"/>
          <p:cNvSpPr>
            <a:spLocks noGrp="1"/>
          </p:cNvSpPr>
          <p:nvPr>
            <p:ph type="pic" sz="quarter" idx="13"/>
          </p:nvPr>
        </p:nvSpPr>
        <p:spPr>
          <a:xfrm>
            <a:off x="17846675" y="4046095"/>
            <a:ext cx="5029200" cy="5936105"/>
          </a:xfrm>
          <a:prstGeom prst="rect">
            <a:avLst/>
          </a:prstGeom>
        </p:spPr>
        <p:txBody>
          <a:bodyPr/>
          <a:lstStyle/>
          <a:p>
            <a:endParaRPr lang="en-US"/>
          </a:p>
        </p:txBody>
      </p:sp>
    </p:spTree>
    <p:extLst>
      <p:ext uri="{BB962C8B-B14F-4D97-AF65-F5344CB8AC3E}">
        <p14:creationId xmlns:p14="http://schemas.microsoft.com/office/powerpoint/2010/main" val="27096110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_65">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0"/>
            <a:ext cx="24377649" cy="7010400"/>
          </a:xfrm>
          <a:prstGeom prst="rect">
            <a:avLst/>
          </a:prstGeom>
        </p:spPr>
        <p:txBody>
          <a:bodyPr/>
          <a:lstStyle/>
          <a:p>
            <a:endParaRPr lang="ru-RU"/>
          </a:p>
        </p:txBody>
      </p:sp>
    </p:spTree>
    <p:extLst>
      <p:ext uri="{BB962C8B-B14F-4D97-AF65-F5344CB8AC3E}">
        <p14:creationId xmlns:p14="http://schemas.microsoft.com/office/powerpoint/2010/main" val="7276023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lide_6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5105400"/>
            <a:ext cx="24377649" cy="8610600"/>
          </a:xfrm>
          <a:prstGeom prst="rect">
            <a:avLst/>
          </a:prstGeom>
        </p:spPr>
        <p:txBody>
          <a:bodyPr/>
          <a:lstStyle/>
          <a:p>
            <a:endParaRPr lang="ru-RU"/>
          </a:p>
        </p:txBody>
      </p:sp>
    </p:spTree>
    <p:extLst>
      <p:ext uri="{BB962C8B-B14F-4D97-AF65-F5344CB8AC3E}">
        <p14:creationId xmlns:p14="http://schemas.microsoft.com/office/powerpoint/2010/main" val="5486563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_6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6951797" y="76200"/>
            <a:ext cx="13639800" cy="13639800"/>
          </a:xfrm>
          <a:prstGeom prst="diamond">
            <a:avLst/>
          </a:prstGeom>
        </p:spPr>
        <p:txBody>
          <a:bodyPr/>
          <a:lstStyle/>
          <a:p>
            <a:endParaRPr lang="ru-RU"/>
          </a:p>
        </p:txBody>
      </p:sp>
      <p:sp>
        <p:nvSpPr>
          <p:cNvPr id="7" name="Рисунок 5"/>
          <p:cNvSpPr>
            <a:spLocks noGrp="1"/>
          </p:cNvSpPr>
          <p:nvPr>
            <p:ph type="pic" sz="quarter" idx="11"/>
          </p:nvPr>
        </p:nvSpPr>
        <p:spPr>
          <a:xfrm>
            <a:off x="3789497" y="76200"/>
            <a:ext cx="13639800" cy="13639800"/>
          </a:xfrm>
          <a:prstGeom prst="diamond">
            <a:avLst/>
          </a:prstGeom>
        </p:spPr>
        <p:txBody>
          <a:bodyPr/>
          <a:lstStyle/>
          <a:p>
            <a:endParaRPr lang="ru-RU"/>
          </a:p>
        </p:txBody>
      </p:sp>
    </p:spTree>
    <p:extLst>
      <p:ext uri="{BB962C8B-B14F-4D97-AF65-F5344CB8AC3E}">
        <p14:creationId xmlns:p14="http://schemas.microsoft.com/office/powerpoint/2010/main" val="40038696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lide_6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5332917"/>
            <a:ext cx="24377649" cy="4876799"/>
          </a:xfrm>
          <a:prstGeom prst="rect">
            <a:avLst/>
          </a:prstGeom>
        </p:spPr>
        <p:txBody>
          <a:bodyPr/>
          <a:lstStyle/>
          <a:p>
            <a:endParaRPr lang="ru-RU"/>
          </a:p>
        </p:txBody>
      </p:sp>
    </p:spTree>
    <p:extLst>
      <p:ext uri="{BB962C8B-B14F-4D97-AF65-F5344CB8AC3E}">
        <p14:creationId xmlns:p14="http://schemas.microsoft.com/office/powerpoint/2010/main" val="29354404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lide_69">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884239" y="3638372"/>
            <a:ext cx="7106682" cy="6819900"/>
          </a:xfrm>
          <a:prstGeom prst="rect">
            <a:avLst/>
          </a:prstGeom>
        </p:spPr>
        <p:txBody>
          <a:bodyPr/>
          <a:lstStyle/>
          <a:p>
            <a:endParaRPr lang="ru-RU"/>
          </a:p>
        </p:txBody>
      </p:sp>
      <p:sp>
        <p:nvSpPr>
          <p:cNvPr id="8" name="Рисунок 6"/>
          <p:cNvSpPr>
            <a:spLocks noGrp="1"/>
          </p:cNvSpPr>
          <p:nvPr>
            <p:ph type="pic" sz="quarter" idx="11"/>
          </p:nvPr>
        </p:nvSpPr>
        <p:spPr>
          <a:xfrm>
            <a:off x="8599489" y="3638372"/>
            <a:ext cx="7106682" cy="6819900"/>
          </a:xfrm>
          <a:prstGeom prst="rect">
            <a:avLst/>
          </a:prstGeom>
        </p:spPr>
        <p:txBody>
          <a:bodyPr/>
          <a:lstStyle/>
          <a:p>
            <a:endParaRPr lang="ru-RU"/>
          </a:p>
        </p:txBody>
      </p:sp>
      <p:sp>
        <p:nvSpPr>
          <p:cNvPr id="9" name="Рисунок 6"/>
          <p:cNvSpPr>
            <a:spLocks noGrp="1"/>
          </p:cNvSpPr>
          <p:nvPr>
            <p:ph type="pic" sz="quarter" idx="12"/>
          </p:nvPr>
        </p:nvSpPr>
        <p:spPr>
          <a:xfrm>
            <a:off x="16314739" y="3638372"/>
            <a:ext cx="7106682" cy="6819900"/>
          </a:xfrm>
          <a:prstGeom prst="rect">
            <a:avLst/>
          </a:prstGeom>
        </p:spPr>
        <p:txBody>
          <a:bodyPr/>
          <a:lstStyle/>
          <a:p>
            <a:endParaRPr lang="ru-RU"/>
          </a:p>
        </p:txBody>
      </p:sp>
    </p:spTree>
    <p:extLst>
      <p:ext uri="{BB962C8B-B14F-4D97-AF65-F5344CB8AC3E}">
        <p14:creationId xmlns:p14="http://schemas.microsoft.com/office/powerpoint/2010/main" val="1843743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lide_70">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574214" y="1355483"/>
            <a:ext cx="10834604" cy="10834604"/>
          </a:xfrm>
          <a:prstGeom prst="diamond">
            <a:avLst/>
          </a:prstGeom>
        </p:spPr>
        <p:txBody>
          <a:bodyPr/>
          <a:lstStyle/>
          <a:p>
            <a:endParaRPr lang="ru-RU"/>
          </a:p>
        </p:txBody>
      </p:sp>
    </p:spTree>
    <p:extLst>
      <p:ext uri="{BB962C8B-B14F-4D97-AF65-F5344CB8AC3E}">
        <p14:creationId xmlns:p14="http://schemas.microsoft.com/office/powerpoint/2010/main" val="6391257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lide_71">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0"/>
            <a:ext cx="9140825" cy="13716000"/>
          </a:xfrm>
          <a:prstGeom prst="rect">
            <a:avLst/>
          </a:prstGeom>
        </p:spPr>
        <p:txBody>
          <a:bodyPr/>
          <a:lstStyle/>
          <a:p>
            <a:endParaRPr lang="ru-RU"/>
          </a:p>
        </p:txBody>
      </p:sp>
    </p:spTree>
    <p:extLst>
      <p:ext uri="{BB962C8B-B14F-4D97-AF65-F5344CB8AC3E}">
        <p14:creationId xmlns:p14="http://schemas.microsoft.com/office/powerpoint/2010/main" val="181188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5268576" y="0"/>
            <a:ext cx="9109074" cy="13716000"/>
          </a:xfrm>
          <a:prstGeom prst="rect">
            <a:avLst/>
          </a:prstGeom>
        </p:spPr>
        <p:txBody>
          <a:bodyPr/>
          <a:lstStyle/>
          <a:p>
            <a:endParaRPr lang="ru-RU"/>
          </a:p>
        </p:txBody>
      </p:sp>
    </p:spTree>
    <p:extLst>
      <p:ext uri="{BB962C8B-B14F-4D97-AF65-F5344CB8AC3E}">
        <p14:creationId xmlns:p14="http://schemas.microsoft.com/office/powerpoint/2010/main" val="35234696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Pad App Compar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564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16456025" y="1001713"/>
            <a:ext cx="7921625" cy="12714287"/>
          </a:xfrm>
          <a:prstGeom prst="rect">
            <a:avLst/>
          </a:prstGeom>
        </p:spPr>
        <p:txBody>
          <a:bodyPr/>
          <a:lstStyle/>
          <a:p>
            <a:endParaRPr lang="en-US"/>
          </a:p>
        </p:txBody>
      </p:sp>
    </p:spTree>
    <p:extLst>
      <p:ext uri="{BB962C8B-B14F-4D97-AF65-F5344CB8AC3E}">
        <p14:creationId xmlns:p14="http://schemas.microsoft.com/office/powerpoint/2010/main" val="21268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550025" y="4191000"/>
            <a:ext cx="5867400" cy="5867400"/>
          </a:xfrm>
          <a:prstGeom prst="ellipse">
            <a:avLst/>
          </a:prstGeom>
        </p:spPr>
        <p:txBody>
          <a:bodyPr/>
          <a:lstStyle/>
          <a:p>
            <a:endParaRPr lang="ru-RU"/>
          </a:p>
        </p:txBody>
      </p:sp>
    </p:spTree>
    <p:extLst>
      <p:ext uri="{BB962C8B-B14F-4D97-AF65-F5344CB8AC3E}">
        <p14:creationId xmlns:p14="http://schemas.microsoft.com/office/powerpoint/2010/main" val="14710592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693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9536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7746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hat we do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3013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8584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68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asonry Righ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115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asonry Lef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5821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aptop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09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847163" y="4953000"/>
            <a:ext cx="10960662" cy="7924800"/>
          </a:xfrm>
          <a:prstGeom prst="rect">
            <a:avLst/>
          </a:prstGeom>
        </p:spPr>
        <p:txBody>
          <a:bodyPr/>
          <a:lstStyle/>
          <a:p>
            <a:endParaRPr lang="en-US"/>
          </a:p>
        </p:txBody>
      </p:sp>
    </p:spTree>
    <p:extLst>
      <p:ext uri="{BB962C8B-B14F-4D97-AF65-F5344CB8AC3E}">
        <p14:creationId xmlns:p14="http://schemas.microsoft.com/office/powerpoint/2010/main" val="76509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sponsive devices mockup">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2760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pp Review">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1711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phone of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8937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rojects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0239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ight Pro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4192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059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ojec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3502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rojects of 4">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4988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146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eft 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0631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posal_slides_1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9166225" y="1219200"/>
            <a:ext cx="6045200" cy="11742738"/>
          </a:xfrm>
          <a:prstGeom prst="rect">
            <a:avLst/>
          </a:prstGeom>
        </p:spPr>
        <p:txBody>
          <a:bodyPr/>
          <a:lstStyle/>
          <a:p>
            <a:endParaRPr lang="en-US"/>
          </a:p>
        </p:txBody>
      </p:sp>
    </p:spTree>
    <p:extLst>
      <p:ext uri="{BB962C8B-B14F-4D97-AF65-F5344CB8AC3E}">
        <p14:creationId xmlns:p14="http://schemas.microsoft.com/office/powerpoint/2010/main" val="41078299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s of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9291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ight 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191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artners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6371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with photo">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om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9th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6778625" y="4038600"/>
            <a:ext cx="4648200" cy="4648200"/>
          </a:xfrm>
          <a:prstGeom prst="ellipse">
            <a:avLst/>
          </a:prstGeom>
        </p:spPr>
        <p:txBody>
          <a:bodyPr/>
          <a:lstStyle/>
          <a:p>
            <a:endParaRPr lang="ru-RU"/>
          </a:p>
        </p:txBody>
      </p:sp>
    </p:spTree>
    <p:extLst>
      <p:ext uri="{BB962C8B-B14F-4D97-AF65-F5344CB8AC3E}">
        <p14:creationId xmlns:p14="http://schemas.microsoft.com/office/powerpoint/2010/main" val="27837574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lide_107">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06425" y="0"/>
            <a:ext cx="11209176" cy="13716778"/>
          </a:xfrm>
          <a:custGeom>
            <a:avLst/>
            <a:gdLst>
              <a:gd name="connsiteX0" fmla="*/ 0 w 3886200"/>
              <a:gd name="connsiteY0" fmla="*/ 0 h 10972800"/>
              <a:gd name="connsiteX1" fmla="*/ 3886200 w 3886200"/>
              <a:gd name="connsiteY1" fmla="*/ 0 h 10972800"/>
              <a:gd name="connsiteX2" fmla="*/ 3886200 w 3886200"/>
              <a:gd name="connsiteY2" fmla="*/ 10972800 h 10972800"/>
              <a:gd name="connsiteX3" fmla="*/ 0 w 3886200"/>
              <a:gd name="connsiteY3" fmla="*/ 10972800 h 10972800"/>
              <a:gd name="connsiteX4" fmla="*/ 0 w 3886200"/>
              <a:gd name="connsiteY4" fmla="*/ 0 h 10972800"/>
              <a:gd name="connsiteX0" fmla="*/ 0 w 11582400"/>
              <a:gd name="connsiteY0" fmla="*/ 0 h 13754100"/>
              <a:gd name="connsiteX1" fmla="*/ 3886200 w 11582400"/>
              <a:gd name="connsiteY1" fmla="*/ 0 h 13754100"/>
              <a:gd name="connsiteX2" fmla="*/ 11582400 w 11582400"/>
              <a:gd name="connsiteY2" fmla="*/ 13754100 h 13754100"/>
              <a:gd name="connsiteX3" fmla="*/ 0 w 11582400"/>
              <a:gd name="connsiteY3" fmla="*/ 10972800 h 13754100"/>
              <a:gd name="connsiteX4" fmla="*/ 0 w 11582400"/>
              <a:gd name="connsiteY4" fmla="*/ 0 h 13754100"/>
              <a:gd name="connsiteX0" fmla="*/ 0 w 11582400"/>
              <a:gd name="connsiteY0" fmla="*/ 0 h 13754100"/>
              <a:gd name="connsiteX1" fmla="*/ 3886200 w 11582400"/>
              <a:gd name="connsiteY1" fmla="*/ 0 h 13754100"/>
              <a:gd name="connsiteX2" fmla="*/ 11582400 w 11582400"/>
              <a:gd name="connsiteY2" fmla="*/ 13754100 h 13754100"/>
              <a:gd name="connsiteX3" fmla="*/ 7353300 w 11582400"/>
              <a:gd name="connsiteY3" fmla="*/ 13716000 h 13754100"/>
              <a:gd name="connsiteX4" fmla="*/ 0 w 11582400"/>
              <a:gd name="connsiteY4" fmla="*/ 0 h 13754100"/>
              <a:gd name="connsiteX0" fmla="*/ 0 w 10835951"/>
              <a:gd name="connsiteY0" fmla="*/ 0 h 13716000"/>
              <a:gd name="connsiteX1" fmla="*/ 3886200 w 10835951"/>
              <a:gd name="connsiteY1" fmla="*/ 0 h 13716000"/>
              <a:gd name="connsiteX2" fmla="*/ 10835951 w 10835951"/>
              <a:gd name="connsiteY2" fmla="*/ 13324892 h 13716000"/>
              <a:gd name="connsiteX3" fmla="*/ 7353300 w 10835951"/>
              <a:gd name="connsiteY3" fmla="*/ 13716000 h 13716000"/>
              <a:gd name="connsiteX4" fmla="*/ 0 w 10835951"/>
              <a:gd name="connsiteY4" fmla="*/ 0 h 13716000"/>
              <a:gd name="connsiteX0" fmla="*/ 0 w 11209176"/>
              <a:gd name="connsiteY0" fmla="*/ 0 h 13716778"/>
              <a:gd name="connsiteX1" fmla="*/ 3886200 w 11209176"/>
              <a:gd name="connsiteY1" fmla="*/ 0 h 13716778"/>
              <a:gd name="connsiteX2" fmla="*/ 11209176 w 11209176"/>
              <a:gd name="connsiteY2" fmla="*/ 13716778 h 13716778"/>
              <a:gd name="connsiteX3" fmla="*/ 7353300 w 11209176"/>
              <a:gd name="connsiteY3" fmla="*/ 13716000 h 13716778"/>
              <a:gd name="connsiteX4" fmla="*/ 0 w 11209176"/>
              <a:gd name="connsiteY4" fmla="*/ 0 h 1371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9176" h="13716778">
                <a:moveTo>
                  <a:pt x="0" y="0"/>
                </a:moveTo>
                <a:lnTo>
                  <a:pt x="3886200" y="0"/>
                </a:lnTo>
                <a:lnTo>
                  <a:pt x="11209176" y="13716778"/>
                </a:lnTo>
                <a:lnTo>
                  <a:pt x="7353300" y="13716000"/>
                </a:lnTo>
                <a:lnTo>
                  <a:pt x="0" y="0"/>
                </a:lnTo>
                <a:close/>
              </a:path>
            </a:pathLst>
          </a:custGeom>
        </p:spPr>
        <p:txBody>
          <a:bodyPr/>
          <a:lstStyle/>
          <a:p>
            <a:endParaRPr lang="ru-RU"/>
          </a:p>
        </p:txBody>
      </p:sp>
      <p:sp>
        <p:nvSpPr>
          <p:cNvPr id="8" name="Рисунок 6"/>
          <p:cNvSpPr>
            <a:spLocks noGrp="1"/>
          </p:cNvSpPr>
          <p:nvPr>
            <p:ph type="pic" sz="quarter" idx="11"/>
          </p:nvPr>
        </p:nvSpPr>
        <p:spPr>
          <a:xfrm>
            <a:off x="6207125" y="0"/>
            <a:ext cx="11209176" cy="13716778"/>
          </a:xfrm>
          <a:custGeom>
            <a:avLst/>
            <a:gdLst>
              <a:gd name="connsiteX0" fmla="*/ 0 w 3886200"/>
              <a:gd name="connsiteY0" fmla="*/ 0 h 10972800"/>
              <a:gd name="connsiteX1" fmla="*/ 3886200 w 3886200"/>
              <a:gd name="connsiteY1" fmla="*/ 0 h 10972800"/>
              <a:gd name="connsiteX2" fmla="*/ 3886200 w 3886200"/>
              <a:gd name="connsiteY2" fmla="*/ 10972800 h 10972800"/>
              <a:gd name="connsiteX3" fmla="*/ 0 w 3886200"/>
              <a:gd name="connsiteY3" fmla="*/ 10972800 h 10972800"/>
              <a:gd name="connsiteX4" fmla="*/ 0 w 3886200"/>
              <a:gd name="connsiteY4" fmla="*/ 0 h 10972800"/>
              <a:gd name="connsiteX0" fmla="*/ 0 w 11582400"/>
              <a:gd name="connsiteY0" fmla="*/ 0 h 13754100"/>
              <a:gd name="connsiteX1" fmla="*/ 3886200 w 11582400"/>
              <a:gd name="connsiteY1" fmla="*/ 0 h 13754100"/>
              <a:gd name="connsiteX2" fmla="*/ 11582400 w 11582400"/>
              <a:gd name="connsiteY2" fmla="*/ 13754100 h 13754100"/>
              <a:gd name="connsiteX3" fmla="*/ 0 w 11582400"/>
              <a:gd name="connsiteY3" fmla="*/ 10972800 h 13754100"/>
              <a:gd name="connsiteX4" fmla="*/ 0 w 11582400"/>
              <a:gd name="connsiteY4" fmla="*/ 0 h 13754100"/>
              <a:gd name="connsiteX0" fmla="*/ 0 w 11582400"/>
              <a:gd name="connsiteY0" fmla="*/ 0 h 13754100"/>
              <a:gd name="connsiteX1" fmla="*/ 3886200 w 11582400"/>
              <a:gd name="connsiteY1" fmla="*/ 0 h 13754100"/>
              <a:gd name="connsiteX2" fmla="*/ 11582400 w 11582400"/>
              <a:gd name="connsiteY2" fmla="*/ 13754100 h 13754100"/>
              <a:gd name="connsiteX3" fmla="*/ 7353300 w 11582400"/>
              <a:gd name="connsiteY3" fmla="*/ 13716000 h 13754100"/>
              <a:gd name="connsiteX4" fmla="*/ 0 w 11582400"/>
              <a:gd name="connsiteY4" fmla="*/ 0 h 13754100"/>
              <a:gd name="connsiteX0" fmla="*/ 0 w 10835951"/>
              <a:gd name="connsiteY0" fmla="*/ 0 h 13716000"/>
              <a:gd name="connsiteX1" fmla="*/ 3886200 w 10835951"/>
              <a:gd name="connsiteY1" fmla="*/ 0 h 13716000"/>
              <a:gd name="connsiteX2" fmla="*/ 10835951 w 10835951"/>
              <a:gd name="connsiteY2" fmla="*/ 13324892 h 13716000"/>
              <a:gd name="connsiteX3" fmla="*/ 7353300 w 10835951"/>
              <a:gd name="connsiteY3" fmla="*/ 13716000 h 13716000"/>
              <a:gd name="connsiteX4" fmla="*/ 0 w 10835951"/>
              <a:gd name="connsiteY4" fmla="*/ 0 h 13716000"/>
              <a:gd name="connsiteX0" fmla="*/ 0 w 11209176"/>
              <a:gd name="connsiteY0" fmla="*/ 0 h 13716778"/>
              <a:gd name="connsiteX1" fmla="*/ 3886200 w 11209176"/>
              <a:gd name="connsiteY1" fmla="*/ 0 h 13716778"/>
              <a:gd name="connsiteX2" fmla="*/ 11209176 w 11209176"/>
              <a:gd name="connsiteY2" fmla="*/ 13716778 h 13716778"/>
              <a:gd name="connsiteX3" fmla="*/ 7353300 w 11209176"/>
              <a:gd name="connsiteY3" fmla="*/ 13716000 h 13716778"/>
              <a:gd name="connsiteX4" fmla="*/ 0 w 11209176"/>
              <a:gd name="connsiteY4" fmla="*/ 0 h 1371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9176" h="13716778">
                <a:moveTo>
                  <a:pt x="0" y="0"/>
                </a:moveTo>
                <a:lnTo>
                  <a:pt x="3886200" y="0"/>
                </a:lnTo>
                <a:lnTo>
                  <a:pt x="11209176" y="13716778"/>
                </a:lnTo>
                <a:lnTo>
                  <a:pt x="7353300" y="13716000"/>
                </a:lnTo>
                <a:lnTo>
                  <a:pt x="0" y="0"/>
                </a:lnTo>
                <a:close/>
              </a:path>
            </a:pathLst>
          </a:custGeom>
        </p:spPr>
        <p:txBody>
          <a:bodyPr/>
          <a:lstStyle/>
          <a:p>
            <a:endParaRPr lang="ru-RU"/>
          </a:p>
        </p:txBody>
      </p:sp>
    </p:spTree>
    <p:extLst>
      <p:ext uri="{BB962C8B-B14F-4D97-AF65-F5344CB8AC3E}">
        <p14:creationId xmlns:p14="http://schemas.microsoft.com/office/powerpoint/2010/main" val="30082648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lide_120">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rot="18900000">
            <a:off x="2326089" y="3114101"/>
            <a:ext cx="7487798" cy="7487798"/>
          </a:xfrm>
          <a:prstGeom prst="roundRect">
            <a:avLst>
              <a:gd name="adj" fmla="val 37269"/>
            </a:avLst>
          </a:prstGeom>
        </p:spPr>
        <p:txBody>
          <a:bodyPr/>
          <a:lstStyle/>
          <a:p>
            <a:endParaRPr lang="en-US"/>
          </a:p>
        </p:txBody>
      </p:sp>
    </p:spTree>
    <p:extLst>
      <p:ext uri="{BB962C8B-B14F-4D97-AF65-F5344CB8AC3E}">
        <p14:creationId xmlns:p14="http://schemas.microsoft.com/office/powerpoint/2010/main" val="14372337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posal_slide_12">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0"/>
            <a:ext cx="24377649" cy="9296400"/>
          </a:xfrm>
          <a:prstGeom prst="rect">
            <a:avLst/>
          </a:prstGeom>
        </p:spPr>
        <p:txBody>
          <a:bodyPr/>
          <a:lstStyle/>
          <a:p>
            <a:endParaRPr lang="en-US"/>
          </a:p>
        </p:txBody>
      </p:sp>
    </p:spTree>
    <p:extLst>
      <p:ext uri="{BB962C8B-B14F-4D97-AF65-F5344CB8AC3E}">
        <p14:creationId xmlns:p14="http://schemas.microsoft.com/office/powerpoint/2010/main" val="31189789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lide_132">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flipH="1">
            <a:off x="12524317" y="1860248"/>
            <a:ext cx="11868150" cy="11868150"/>
          </a:xfrm>
          <a:prstGeom prst="rtTriangle">
            <a:avLst/>
          </a:prstGeom>
        </p:spPr>
        <p:txBody>
          <a:bodyPr/>
          <a:lstStyle/>
          <a:p>
            <a:endParaRPr lang="en-US"/>
          </a:p>
        </p:txBody>
      </p:sp>
    </p:spTree>
    <p:extLst>
      <p:ext uri="{BB962C8B-B14F-4D97-AF65-F5344CB8AC3E}">
        <p14:creationId xmlns:p14="http://schemas.microsoft.com/office/powerpoint/2010/main" val="38525082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lide_107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2692887" y="1181099"/>
            <a:ext cx="6746828" cy="6746828"/>
          </a:xfrm>
          <a:prstGeom prst="diamond">
            <a:avLst/>
          </a:prstGeom>
        </p:spPr>
        <p:txBody>
          <a:bodyPr/>
          <a:lstStyle/>
          <a:p>
            <a:endParaRPr lang="en-US"/>
          </a:p>
        </p:txBody>
      </p:sp>
      <p:sp>
        <p:nvSpPr>
          <p:cNvPr id="7" name="Рисунок 5"/>
          <p:cNvSpPr>
            <a:spLocks noGrp="1"/>
          </p:cNvSpPr>
          <p:nvPr>
            <p:ph type="pic" sz="quarter" idx="11"/>
          </p:nvPr>
        </p:nvSpPr>
        <p:spPr>
          <a:xfrm>
            <a:off x="9855687" y="8293099"/>
            <a:ext cx="6746828" cy="6746828"/>
          </a:xfrm>
          <a:prstGeom prst="diamond">
            <a:avLst/>
          </a:prstGeom>
        </p:spPr>
        <p:txBody>
          <a:bodyPr/>
          <a:lstStyle/>
          <a:p>
            <a:endParaRPr lang="en-US"/>
          </a:p>
        </p:txBody>
      </p:sp>
    </p:spTree>
    <p:extLst>
      <p:ext uri="{BB962C8B-B14F-4D97-AF65-F5344CB8AC3E}">
        <p14:creationId xmlns:p14="http://schemas.microsoft.com/office/powerpoint/2010/main" val="2732384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lide_110">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7535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oposal_slides_13">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82625" y="747253"/>
            <a:ext cx="8839200" cy="12130547"/>
          </a:xfrm>
          <a:prstGeom prst="rect">
            <a:avLst/>
          </a:prstGeom>
        </p:spPr>
        <p:txBody>
          <a:bodyPr/>
          <a:lstStyle/>
          <a:p>
            <a:endParaRPr lang="en-US"/>
          </a:p>
        </p:txBody>
      </p:sp>
    </p:spTree>
    <p:extLst>
      <p:ext uri="{BB962C8B-B14F-4D97-AF65-F5344CB8AC3E}">
        <p14:creationId xmlns:p14="http://schemas.microsoft.com/office/powerpoint/2010/main" val="40703791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lide_111">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9445625" y="1009292"/>
            <a:ext cx="5486400" cy="11697416"/>
          </a:xfrm>
          <a:prstGeom prst="rect">
            <a:avLst/>
          </a:prstGeom>
        </p:spPr>
        <p:txBody>
          <a:bodyPr/>
          <a:lstStyle/>
          <a:p>
            <a:endParaRPr lang="en-US"/>
          </a:p>
        </p:txBody>
      </p:sp>
    </p:spTree>
    <p:extLst>
      <p:ext uri="{BB962C8B-B14F-4D97-AF65-F5344CB8AC3E}">
        <p14:creationId xmlns:p14="http://schemas.microsoft.com/office/powerpoint/2010/main" val="39239844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lide_113">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0" y="0"/>
            <a:ext cx="24377649" cy="6019800"/>
          </a:xfrm>
          <a:prstGeom prst="rect">
            <a:avLst/>
          </a:prstGeom>
        </p:spPr>
        <p:txBody>
          <a:bodyPr/>
          <a:lstStyle/>
          <a:p>
            <a:endParaRPr lang="en-US"/>
          </a:p>
        </p:txBody>
      </p:sp>
    </p:spTree>
    <p:extLst>
      <p:ext uri="{BB962C8B-B14F-4D97-AF65-F5344CB8AC3E}">
        <p14:creationId xmlns:p14="http://schemas.microsoft.com/office/powerpoint/2010/main" val="32776884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lide_1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9630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lide_11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788825" y="1458000"/>
            <a:ext cx="10800000" cy="10800000"/>
          </a:xfrm>
          <a:prstGeom prst="diamond">
            <a:avLst/>
          </a:prstGeom>
        </p:spPr>
        <p:txBody>
          <a:bodyPr/>
          <a:lstStyle/>
          <a:p>
            <a:endParaRPr lang="en-US"/>
          </a:p>
        </p:txBody>
      </p:sp>
    </p:spTree>
    <p:extLst>
      <p:ext uri="{BB962C8B-B14F-4D97-AF65-F5344CB8AC3E}">
        <p14:creationId xmlns:p14="http://schemas.microsoft.com/office/powerpoint/2010/main" val="14101369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lide_11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6684625" y="812800"/>
            <a:ext cx="6789738" cy="12903200"/>
          </a:xfrm>
          <a:prstGeom prst="rect">
            <a:avLst/>
          </a:prstGeom>
        </p:spPr>
        <p:txBody>
          <a:bodyPr/>
          <a:lstStyle/>
          <a:p>
            <a:endParaRPr lang="en-US"/>
          </a:p>
        </p:txBody>
      </p:sp>
    </p:spTree>
    <p:extLst>
      <p:ext uri="{BB962C8B-B14F-4D97-AF65-F5344CB8AC3E}">
        <p14:creationId xmlns:p14="http://schemas.microsoft.com/office/powerpoint/2010/main" val="21004923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lide_119">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1" y="0"/>
            <a:ext cx="11045824" cy="13716000"/>
          </a:xfrm>
          <a:prstGeom prst="rect">
            <a:avLst/>
          </a:prstGeom>
        </p:spPr>
        <p:txBody>
          <a:bodyPr/>
          <a:lstStyle/>
          <a:p>
            <a:endParaRPr lang="en-US"/>
          </a:p>
        </p:txBody>
      </p:sp>
    </p:spTree>
    <p:extLst>
      <p:ext uri="{BB962C8B-B14F-4D97-AF65-F5344CB8AC3E}">
        <p14:creationId xmlns:p14="http://schemas.microsoft.com/office/powerpoint/2010/main" val="41507598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070" r:id="rId1"/>
    <p:sldLayoutId id="2147484150" r:id="rId2"/>
    <p:sldLayoutId id="2147484136" r:id="rId3"/>
    <p:sldLayoutId id="2147484151" r:id="rId4"/>
    <p:sldLayoutId id="2147484137" r:id="rId5"/>
    <p:sldLayoutId id="2147484154" r:id="rId6"/>
    <p:sldLayoutId id="2147484153" r:id="rId7"/>
    <p:sldLayoutId id="2147484152" r:id="rId8"/>
    <p:sldLayoutId id="2147484148" r:id="rId9"/>
    <p:sldLayoutId id="2147484146" r:id="rId10"/>
    <p:sldLayoutId id="2147484147" r:id="rId11"/>
    <p:sldLayoutId id="2147484145" r:id="rId12"/>
    <p:sldLayoutId id="2147484144" r:id="rId13"/>
    <p:sldLayoutId id="2147484143" r:id="rId14"/>
    <p:sldLayoutId id="2147484142" r:id="rId15"/>
    <p:sldLayoutId id="2147484138" r:id="rId16"/>
    <p:sldLayoutId id="2147484139" r:id="rId17"/>
    <p:sldLayoutId id="2147484135" r:id="rId18"/>
    <p:sldLayoutId id="2147484140" r:id="rId19"/>
    <p:sldLayoutId id="2147484134" r:id="rId20"/>
    <p:sldLayoutId id="2147484133" r:id="rId21"/>
    <p:sldLayoutId id="2147484132" r:id="rId22"/>
    <p:sldLayoutId id="2147484052" r:id="rId23"/>
    <p:sldLayoutId id="2147484141" r:id="rId24"/>
    <p:sldLayoutId id="2147484053" r:id="rId25"/>
    <p:sldLayoutId id="2147484071" r:id="rId26"/>
    <p:sldLayoutId id="2147484072" r:id="rId27"/>
    <p:sldLayoutId id="2147484073" r:id="rId28"/>
    <p:sldLayoutId id="2147484074" r:id="rId29"/>
    <p:sldLayoutId id="2147484075" r:id="rId30"/>
    <p:sldLayoutId id="2147484076" r:id="rId31"/>
    <p:sldLayoutId id="2147484077" r:id="rId32"/>
    <p:sldLayoutId id="2147484078" r:id="rId33"/>
    <p:sldLayoutId id="2147484079" r:id="rId34"/>
    <p:sldLayoutId id="2147484080" r:id="rId35"/>
    <p:sldLayoutId id="2147484081" r:id="rId36"/>
    <p:sldLayoutId id="2147484082" r:id="rId37"/>
    <p:sldLayoutId id="2147484083" r:id="rId38"/>
    <p:sldLayoutId id="2147484084" r:id="rId39"/>
    <p:sldLayoutId id="2147484085" r:id="rId40"/>
    <p:sldLayoutId id="2147484086" r:id="rId41"/>
    <p:sldLayoutId id="2147484087" r:id="rId42"/>
    <p:sldLayoutId id="2147484088" r:id="rId43"/>
    <p:sldLayoutId id="2147484089" r:id="rId44"/>
    <p:sldLayoutId id="2147484090" r:id="rId45"/>
    <p:sldLayoutId id="2147484091" r:id="rId46"/>
    <p:sldLayoutId id="2147484092" r:id="rId47"/>
    <p:sldLayoutId id="2147484093" r:id="rId48"/>
    <p:sldLayoutId id="2147484094" r:id="rId49"/>
    <p:sldLayoutId id="2147484095" r:id="rId50"/>
    <p:sldLayoutId id="2147484096" r:id="rId51"/>
    <p:sldLayoutId id="2147484097" r:id="rId52"/>
    <p:sldLayoutId id="2147484098" r:id="rId53"/>
    <p:sldLayoutId id="2147484099" r:id="rId54"/>
    <p:sldLayoutId id="2147484100" r:id="rId55"/>
    <p:sldLayoutId id="2147484101" r:id="rId56"/>
    <p:sldLayoutId id="2147484102" r:id="rId57"/>
    <p:sldLayoutId id="2147484103" r:id="rId58"/>
    <p:sldLayoutId id="2147484054" r:id="rId59"/>
    <p:sldLayoutId id="2147484050" r:id="rId60"/>
    <p:sldLayoutId id="2147484024" r:id="rId61"/>
    <p:sldLayoutId id="2147484041" r:id="rId62"/>
    <p:sldLayoutId id="2147484044" r:id="rId63"/>
    <p:sldLayoutId id="2147484045" r:id="rId64"/>
    <p:sldLayoutId id="2147484043" r:id="rId65"/>
    <p:sldLayoutId id="2147484042" r:id="rId66"/>
    <p:sldLayoutId id="2147484047" r:id="rId67"/>
    <p:sldLayoutId id="2147484048" r:id="rId68"/>
    <p:sldLayoutId id="2147484030" r:id="rId69"/>
    <p:sldLayoutId id="2147484022" r:id="rId70"/>
    <p:sldLayoutId id="2147484051" r:id="rId71"/>
    <p:sldLayoutId id="2147484037" r:id="rId72"/>
    <p:sldLayoutId id="2147484007" r:id="rId73"/>
    <p:sldLayoutId id="2147484019" r:id="rId74"/>
    <p:sldLayoutId id="2147484034" r:id="rId75"/>
    <p:sldLayoutId id="2147484032" r:id="rId76"/>
    <p:sldLayoutId id="2147483997" r:id="rId77"/>
    <p:sldLayoutId id="2147483917" r:id="rId78"/>
    <p:sldLayoutId id="2147483918" r:id="rId79"/>
    <p:sldLayoutId id="2147483996" r:id="rId80"/>
    <p:sldLayoutId id="2147483919" r:id="rId81"/>
    <p:sldLayoutId id="2147483980" r:id="rId82"/>
    <p:sldLayoutId id="2147484065" r:id="rId83"/>
    <p:sldLayoutId id="2147484066" r:id="rId84"/>
    <p:sldLayoutId id="2147484067" r:id="rId85"/>
    <p:sldLayoutId id="2147484068" r:id="rId86"/>
    <p:sldLayoutId id="2147484069" r:id="rId87"/>
    <p:sldLayoutId id="2147484104" r:id="rId88"/>
    <p:sldLayoutId id="2147484105" r:id="rId89"/>
    <p:sldLayoutId id="2147484106" r:id="rId90"/>
    <p:sldLayoutId id="2147484107" r:id="rId91"/>
    <p:sldLayoutId id="2147484108" r:id="rId92"/>
    <p:sldLayoutId id="2147484149" r:id="rId93"/>
    <p:sldLayoutId id="2147484109" r:id="rId94"/>
    <p:sldLayoutId id="2147484110" r:id="rId95"/>
    <p:sldLayoutId id="2147484111" r:id="rId96"/>
    <p:sldLayoutId id="2147484112" r:id="rId97"/>
    <p:sldLayoutId id="2147484113" r:id="rId98"/>
    <p:sldLayoutId id="2147484114" r:id="rId99"/>
    <p:sldLayoutId id="2147484115" r:id="rId100"/>
    <p:sldLayoutId id="2147484116" r:id="rId101"/>
    <p:sldLayoutId id="2147484117" r:id="rId102"/>
    <p:sldLayoutId id="2147484118" r:id="rId103"/>
    <p:sldLayoutId id="2147484119" r:id="rId104"/>
    <p:sldLayoutId id="2147484120" r:id="rId105"/>
    <p:sldLayoutId id="2147484121" r:id="rId106"/>
    <p:sldLayoutId id="2147484122" r:id="rId107"/>
    <p:sldLayoutId id="2147484123" r:id="rId108"/>
    <p:sldLayoutId id="2147484124" r:id="rId109"/>
    <p:sldLayoutId id="2147484125" r:id="rId110"/>
    <p:sldLayoutId id="2147484126" r:id="rId111"/>
    <p:sldLayoutId id="2147484127" r:id="rId112"/>
    <p:sldLayoutId id="2147484128" r:id="rId113"/>
    <p:sldLayoutId id="2147484129" r:id="rId114"/>
    <p:sldLayoutId id="2147484130" r:id="rId115"/>
    <p:sldLayoutId id="2147484131" r:id="rId116"/>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10.m4a"/><Relationship Id="rId7" Type="http://schemas.openxmlformats.org/officeDocument/2006/relationships/image" Target="../media/image21.png"/><Relationship Id="rId2" Type="http://schemas.openxmlformats.org/officeDocument/2006/relationships/audio" Target="NULL" TargetMode="Externa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notesSlide" Target="../notesSlides/notesSlide10.xml"/><Relationship Id="rId10" Type="http://schemas.openxmlformats.org/officeDocument/2006/relationships/image" Target="../media/image2.png"/><Relationship Id="rId4" Type="http://schemas.openxmlformats.org/officeDocument/2006/relationships/slideLayout" Target="../slideLayouts/slideLayout43.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microsoft.com/office/2007/relationships/media" Target="../media/media11.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11.xml"/><Relationship Id="rId7" Type="http://schemas.openxmlformats.org/officeDocument/2006/relationships/image" Target="../media/image2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29.png"/><Relationship Id="rId2" Type="http://schemas.microsoft.com/office/2007/relationships/media" Target="../media/media13.m4a"/><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13.xml"/><Relationship Id="rId4"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43.xml"/><Relationship Id="rId7" Type="http://schemas.openxmlformats.org/officeDocument/2006/relationships/image" Target="../media/image37.png"/><Relationship Id="rId2" Type="http://schemas.microsoft.com/office/2007/relationships/media" Target="../media/media14.m4a"/><Relationship Id="rId1" Type="http://schemas.openxmlformats.org/officeDocument/2006/relationships/audio" Target="NULL" TargetMode="Externa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4.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media" Target="../media/media15.m4a"/><Relationship Id="rId7" Type="http://schemas.openxmlformats.org/officeDocument/2006/relationships/image" Target="../media/image40.png"/><Relationship Id="rId12" Type="http://schemas.openxmlformats.org/officeDocument/2006/relationships/image" Target="../media/image2.png"/><Relationship Id="rId2" Type="http://schemas.openxmlformats.org/officeDocument/2006/relationships/audio" Target="NULL" TargetMode="External"/><Relationship Id="rId1" Type="http://schemas.openxmlformats.org/officeDocument/2006/relationships/tags" Target="../tags/tag6.xml"/><Relationship Id="rId6" Type="http://schemas.openxmlformats.org/officeDocument/2006/relationships/image" Target="../media/image30.tiff"/><Relationship Id="rId11" Type="http://schemas.openxmlformats.org/officeDocument/2006/relationships/image" Target="../media/image44.png"/><Relationship Id="rId5" Type="http://schemas.openxmlformats.org/officeDocument/2006/relationships/notesSlide" Target="../notesSlides/notesSlide15.xml"/><Relationship Id="rId10" Type="http://schemas.openxmlformats.org/officeDocument/2006/relationships/image" Target="../media/image43.png"/><Relationship Id="rId4" Type="http://schemas.openxmlformats.org/officeDocument/2006/relationships/slideLayout" Target="../slideLayouts/slideLayout43.xml"/><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slideLayout" Target="../slideLayouts/slideLayout116.xml"/><Relationship Id="rId7" Type="http://schemas.openxmlformats.org/officeDocument/2006/relationships/image" Target="../media/image33.png"/><Relationship Id="rId12" Type="http://schemas.openxmlformats.org/officeDocument/2006/relationships/image" Target="../media/image2.png"/><Relationship Id="rId2" Type="http://schemas.microsoft.com/office/2007/relationships/media" Target="../media/media16.m4a"/><Relationship Id="rId1" Type="http://schemas.openxmlformats.org/officeDocument/2006/relationships/audio" Target="NULL" TargetMode="External"/><Relationship Id="rId6" Type="http://schemas.openxmlformats.org/officeDocument/2006/relationships/image" Target="../media/image32.svg"/><Relationship Id="rId11" Type="http://schemas.openxmlformats.org/officeDocument/2006/relationships/image" Target="../media/image46.svg"/><Relationship Id="rId5" Type="http://schemas.openxmlformats.org/officeDocument/2006/relationships/image" Target="../media/image31.png"/><Relationship Id="rId10" Type="http://schemas.openxmlformats.org/officeDocument/2006/relationships/image" Target="../media/image45.png"/><Relationship Id="rId4" Type="http://schemas.openxmlformats.org/officeDocument/2006/relationships/notesSlide" Target="../notesSlides/notesSlide16.xml"/><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7.m4a"/><Relationship Id="rId7" Type="http://schemas.openxmlformats.org/officeDocument/2006/relationships/image" Target="../media/image48.png"/><Relationship Id="rId2" Type="http://schemas.openxmlformats.org/officeDocument/2006/relationships/audio" Target="NULL" TargetMode="External"/><Relationship Id="rId1" Type="http://schemas.openxmlformats.org/officeDocument/2006/relationships/tags" Target="../tags/tag7.xml"/><Relationship Id="rId6" Type="http://schemas.openxmlformats.org/officeDocument/2006/relationships/image" Target="../media/image47.png"/><Relationship Id="rId5" Type="http://schemas.openxmlformats.org/officeDocument/2006/relationships/notesSlide" Target="../notesSlides/notesSlide17.xml"/><Relationship Id="rId4"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microsoft.com/office/2007/relationships/media" Target="../media/media18.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4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8.xml"/><Relationship Id="rId5" Type="http://schemas.openxmlformats.org/officeDocument/2006/relationships/image" Target="../media/image27.png"/><Relationship Id="rId4"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0.xml"/><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9.xml"/><Relationship Id="rId5" Type="http://schemas.openxmlformats.org/officeDocument/2006/relationships/image" Target="../media/image27.png"/><Relationship Id="rId4"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7.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7.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7.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microsoft.com/office/2007/relationships/media" Target="../media/media24.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microsoft.com/office/2007/relationships/media" Target="../media/media25.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6.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hyperlink" Target="https://www.cancernetwork.com/cancer-management/primary-and-metastatic-brain-tumors/page/0/1?fbclid=IwAR36gZydOT-rJXAZL-TavOdrhX4Gw1Sdfemmq8GAR9mRed3RtLjilx4fL0c" TargetMode="External"/><Relationship Id="rId7" Type="http://schemas.openxmlformats.org/officeDocument/2006/relationships/hyperlink" Target="https://ieeexplore.ieee.org/document/80995"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s://wiki.cancerimagingarchive.net/display/Public/CPTAC-GBM" TargetMode="External"/><Relationship Id="rId5" Type="http://schemas.openxmlformats.org/officeDocument/2006/relationships/hyperlink" Target="https://seer.cancer.gov/statfacts/html/all.html" TargetMode="External"/><Relationship Id="rId4" Type="http://schemas.openxmlformats.org/officeDocument/2006/relationships/hyperlink" Target="https://www.nature.com/articles/ncomms10839?fbclid=IwAR34j7nlq-MV_pvpPNxz9_lSzuhEqwccaw80y-KAUFS2V8VV2A0WZjkvNq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43.xml"/><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7.jpeg"/><Relationship Id="rId5" Type="http://schemas.openxmlformats.org/officeDocument/2006/relationships/image" Target="../media/image1.jpe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media" Target="../media/media6.m4a"/><Relationship Id="rId2" Type="http://schemas.openxmlformats.org/officeDocument/2006/relationships/audio" Target="NULL" TargetMode="Externa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7.m4a"/><Relationship Id="rId7" Type="http://schemas.openxmlformats.org/officeDocument/2006/relationships/image" Target="../media/image11.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0.jpeg"/><Relationship Id="rId11" Type="http://schemas.openxmlformats.org/officeDocument/2006/relationships/image" Target="../media/image2.png"/><Relationship Id="rId5" Type="http://schemas.openxmlformats.org/officeDocument/2006/relationships/notesSlide" Target="../notesSlides/notesSlide7.xml"/><Relationship Id="rId10" Type="http://schemas.openxmlformats.org/officeDocument/2006/relationships/image" Target="../media/image14.png"/><Relationship Id="rId4" Type="http://schemas.openxmlformats.org/officeDocument/2006/relationships/slideLayout" Target="../slideLayouts/slideLayout23.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microsoft.com/office/2007/relationships/media" Target="../media/media8.m4a"/><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audio" Target="NULL" TargetMode="External"/><Relationship Id="rId1" Type="http://schemas.openxmlformats.org/officeDocument/2006/relationships/tags" Target="../tags/tag3.xml"/><Relationship Id="rId6" Type="http://schemas.openxmlformats.org/officeDocument/2006/relationships/image" Target="../media/image15.png"/><Relationship Id="rId11" Type="http://schemas.openxmlformats.org/officeDocument/2006/relationships/image" Target="../media/image15.jpeg"/><Relationship Id="rId5" Type="http://schemas.openxmlformats.org/officeDocument/2006/relationships/notesSlide" Target="../notesSlides/notesSlide8.xml"/><Relationship Id="rId15" Type="http://schemas.openxmlformats.org/officeDocument/2006/relationships/image" Target="../media/image2.png"/><Relationship Id="rId10" Type="http://schemas.openxmlformats.org/officeDocument/2006/relationships/image" Target="../media/image14.jpeg"/><Relationship Id="rId4" Type="http://schemas.openxmlformats.org/officeDocument/2006/relationships/slideLayout" Target="../slideLayouts/slideLayout23.xml"/><Relationship Id="rId9" Type="http://schemas.openxmlformats.org/officeDocument/2006/relationships/image" Target="../media/image13.jpeg"/><Relationship Id="rId1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9.tif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93CD0FF7-9B21-5B4F-B3C9-52C755C73E0D}"/>
              </a:ext>
            </a:extLst>
          </p:cNvPr>
          <p:cNvSpPr/>
          <p:nvPr/>
        </p:nvSpPr>
        <p:spPr>
          <a:xfrm>
            <a:off x="-20760" y="1676400"/>
            <a:ext cx="12971584" cy="1203959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рямоугольник 3"/>
          <p:cNvSpPr/>
          <p:nvPr/>
        </p:nvSpPr>
        <p:spPr>
          <a:xfrm>
            <a:off x="-20760" y="-2"/>
            <a:ext cx="24398410" cy="13716001"/>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1222376" y="8287435"/>
            <a:ext cx="26822400" cy="4885440"/>
          </a:xfrm>
          <a:prstGeom prst="rect">
            <a:avLst/>
          </a:prstGeom>
          <a:noFill/>
        </p:spPr>
        <p:txBody>
          <a:bodyPr wrap="square" rtlCol="0" anchor="t">
            <a:spAutoFit/>
          </a:bodyPr>
          <a:lstStyle/>
          <a:p>
            <a:pPr algn="ctr">
              <a:lnSpc>
                <a:spcPct val="85000"/>
              </a:lnSpc>
            </a:pPr>
            <a:r>
              <a:rPr lang="en-US" sz="18000">
                <a:solidFill>
                  <a:schemeClr val="bg1"/>
                </a:solidFill>
                <a:latin typeface="DIN Condensed" pitchFamily="2" charset="0"/>
              </a:rPr>
              <a:t>MEDICAL IMAGING</a:t>
            </a:r>
            <a:endParaRPr lang="en-US" sz="18000">
              <a:solidFill>
                <a:schemeClr val="bg1"/>
              </a:solidFill>
              <a:latin typeface="Bebas Neue"/>
            </a:endParaRPr>
          </a:p>
          <a:p>
            <a:pPr algn="ctr">
              <a:lnSpc>
                <a:spcPct val="85000"/>
              </a:lnSpc>
            </a:pPr>
            <a:r>
              <a:rPr lang="en-US" sz="18000">
                <a:solidFill>
                  <a:schemeClr val="bg1"/>
                </a:solidFill>
                <a:latin typeface="DIN Condensed" pitchFamily="2" charset="0"/>
                <a:ea typeface="Krungthep" panose="02000400000000000000" pitchFamily="2" charset="-34"/>
                <a:cs typeface="Raanana" pitchFamily="2" charset="-79"/>
              </a:rPr>
              <a:t>ENHANCEMENT</a:t>
            </a:r>
            <a:endParaRPr lang="ru-RU" sz="18000">
              <a:solidFill>
                <a:schemeClr val="bg1"/>
              </a:solidFill>
            </a:endParaRPr>
          </a:p>
        </p:txBody>
      </p:sp>
      <p:sp>
        <p:nvSpPr>
          <p:cNvPr id="9" name="Прямоугольник 8"/>
          <p:cNvSpPr/>
          <p:nvPr/>
        </p:nvSpPr>
        <p:spPr>
          <a:xfrm>
            <a:off x="9045575" y="1142999"/>
            <a:ext cx="6286499" cy="63246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itting, table, food, white&#10;&#10;Description automatically generated">
            <a:extLst>
              <a:ext uri="{FF2B5EF4-FFF2-40B4-BE49-F238E27FC236}">
                <a16:creationId xmlns:a16="http://schemas.microsoft.com/office/drawing/2014/main" id="{9C80E4EF-E78E-854E-A247-F93CA4B79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248" y="1455226"/>
            <a:ext cx="5645152" cy="5645152"/>
          </a:xfrm>
          <a:prstGeom prst="rect">
            <a:avLst/>
          </a:prstGeom>
        </p:spPr>
      </p:pic>
      <p:sp>
        <p:nvSpPr>
          <p:cNvPr id="10" name="TextBox 1">
            <a:extLst>
              <a:ext uri="{FF2B5EF4-FFF2-40B4-BE49-F238E27FC236}">
                <a16:creationId xmlns:a16="http://schemas.microsoft.com/office/drawing/2014/main" id="{086170A5-510C-5C48-9610-805565C8FF20}"/>
              </a:ext>
            </a:extLst>
          </p:cNvPr>
          <p:cNvSpPr txBox="1"/>
          <p:nvPr/>
        </p:nvSpPr>
        <p:spPr>
          <a:xfrm>
            <a:off x="-1222376" y="12808653"/>
            <a:ext cx="26822400" cy="1040157"/>
          </a:xfrm>
          <a:prstGeom prst="rect">
            <a:avLst/>
          </a:prstGeom>
          <a:noFill/>
        </p:spPr>
        <p:txBody>
          <a:bodyPr wrap="square" rtlCol="0" anchor="t">
            <a:spAutoFit/>
          </a:bodyPr>
          <a:lstStyle/>
          <a:p>
            <a:pPr algn="ctr">
              <a:lnSpc>
                <a:spcPct val="85000"/>
              </a:lnSpc>
            </a:pPr>
            <a:r>
              <a:rPr lang="en-US" sz="7200">
                <a:solidFill>
                  <a:schemeClr val="bg1"/>
                </a:solidFill>
                <a:latin typeface="DIN Condensed" pitchFamily="2" charset="0"/>
              </a:rPr>
              <a:t>GROUP 3</a:t>
            </a:r>
            <a:endParaRPr lang="ru-RU" sz="7200">
              <a:solidFill>
                <a:schemeClr val="bg1"/>
              </a:solidFill>
            </a:endParaRPr>
          </a:p>
        </p:txBody>
      </p:sp>
      <p:pic>
        <p:nvPicPr>
          <p:cNvPr id="3" name="Audio 2">
            <a:hlinkClick r:id="" action="ppaction://media"/>
            <a:extLst>
              <a:ext uri="{FF2B5EF4-FFF2-40B4-BE49-F238E27FC236}">
                <a16:creationId xmlns:a16="http://schemas.microsoft.com/office/drawing/2014/main" id="{921D5270-0A93-B444-8E5C-073D0BCA60F9}"/>
              </a:ext>
            </a:extLst>
          </p:cNvPr>
          <p:cNvPicPr>
            <a:picLocks noChangeAspect="1"/>
          </p:cNvPicPr>
          <p:nvPr>
            <a:audioFile r:link="rId1"/>
            <p:extLst>
              <p:ext uri="{DAA4B4D4-6D71-4841-9C94-3DE7FCFB9230}">
                <p14:media xmlns:p14="http://schemas.microsoft.com/office/powerpoint/2010/main" r:embed="rId2">
                  <p14:trim st="31016.2345" end="774.5877"/>
                </p14:media>
              </p:ext>
            </p:extLst>
          </p:nvPr>
        </p:nvPicPr>
        <p:blipFill>
          <a:blip r:embed="rId6"/>
          <a:stretch>
            <a:fillRect/>
          </a:stretch>
        </p:blipFill>
        <p:spPr>
          <a:xfrm>
            <a:off x="23348950" y="12687300"/>
            <a:ext cx="812800" cy="812800"/>
          </a:xfrm>
          <a:prstGeom prst="rect">
            <a:avLst/>
          </a:prstGeom>
        </p:spPr>
      </p:pic>
    </p:spTree>
    <p:extLst>
      <p:ext uri="{BB962C8B-B14F-4D97-AF65-F5344CB8AC3E}">
        <p14:creationId xmlns:p14="http://schemas.microsoft.com/office/powerpoint/2010/main" val="3897724719"/>
      </p:ext>
    </p:extLst>
  </p:cSld>
  <p:clrMapOvr>
    <a:masterClrMapping/>
  </p:clrMapOvr>
  <mc:AlternateContent xmlns:mc="http://schemas.openxmlformats.org/markup-compatibility/2006" xmlns:p14="http://schemas.microsoft.com/office/powerpoint/2010/main">
    <mc:Choice Requires="p14">
      <p:transition p14:dur="100" advClick="0" advTm="7800">
        <p:cut/>
      </p:transition>
    </mc:Choice>
    <mc:Fallback xmlns="">
      <p:transition advClick="0" advTm="78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Прямоугольник 27"/>
          <p:cNvSpPr/>
          <p:nvPr/>
        </p:nvSpPr>
        <p:spPr>
          <a:xfrm>
            <a:off x="758825" y="768668"/>
            <a:ext cx="6092826" cy="591252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Прямоугольник 43"/>
          <p:cNvSpPr/>
          <p:nvPr/>
        </p:nvSpPr>
        <p:spPr>
          <a:xfrm>
            <a:off x="7273925" y="768668"/>
            <a:ext cx="6092826" cy="59125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Прямоугольник 50"/>
          <p:cNvSpPr/>
          <p:nvPr/>
        </p:nvSpPr>
        <p:spPr>
          <a:xfrm>
            <a:off x="758825" y="7093268"/>
            <a:ext cx="6092826" cy="59125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Прямоугольник 59"/>
          <p:cNvSpPr/>
          <p:nvPr/>
        </p:nvSpPr>
        <p:spPr>
          <a:xfrm>
            <a:off x="7273925" y="7093268"/>
            <a:ext cx="6092826" cy="591252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close up of a sign&#10;&#10;Description automatically generated">
            <a:extLst>
              <a:ext uri="{FF2B5EF4-FFF2-40B4-BE49-F238E27FC236}">
                <a16:creationId xmlns:a16="http://schemas.microsoft.com/office/drawing/2014/main" id="{4DFA03F9-AAEF-F647-BE46-B7648CA9F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6494" y="7796328"/>
            <a:ext cx="5407687" cy="4506406"/>
          </a:xfrm>
          <a:prstGeom prst="rect">
            <a:avLst/>
          </a:prstGeom>
        </p:spPr>
      </p:pic>
      <p:pic>
        <p:nvPicPr>
          <p:cNvPr id="25" name="Picture 24" descr="A picture containing clock&#10;&#10;Description automatically generated">
            <a:extLst>
              <a:ext uri="{FF2B5EF4-FFF2-40B4-BE49-F238E27FC236}">
                <a16:creationId xmlns:a16="http://schemas.microsoft.com/office/drawing/2014/main" id="{D33F4FD0-CE82-304B-86B3-75880B3C07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8472" y="8072765"/>
            <a:ext cx="3953531" cy="3953531"/>
          </a:xfrm>
          <a:prstGeom prst="rect">
            <a:avLst/>
          </a:prstGeom>
        </p:spPr>
      </p:pic>
      <p:pic>
        <p:nvPicPr>
          <p:cNvPr id="6" name="Picture 5" descr="A close up of a sign&#10;&#10;Description automatically generated">
            <a:extLst>
              <a:ext uri="{FF2B5EF4-FFF2-40B4-BE49-F238E27FC236}">
                <a16:creationId xmlns:a16="http://schemas.microsoft.com/office/drawing/2014/main" id="{AAFF41B7-F599-294E-BEDD-E6EACF07DD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0237" y="1819931"/>
            <a:ext cx="3810000" cy="3810000"/>
          </a:xfrm>
          <a:prstGeom prst="rect">
            <a:avLst/>
          </a:prstGeom>
        </p:spPr>
      </p:pic>
      <p:pic>
        <p:nvPicPr>
          <p:cNvPr id="7" name="Picture 6">
            <a:extLst>
              <a:ext uri="{FF2B5EF4-FFF2-40B4-BE49-F238E27FC236}">
                <a16:creationId xmlns:a16="http://schemas.microsoft.com/office/drawing/2014/main" id="{0EBE21C6-7FBC-1140-90FC-38168EFD67B5}"/>
              </a:ext>
            </a:extLst>
          </p:cNvPr>
          <p:cNvPicPr>
            <a:picLocks noChangeAspect="1"/>
          </p:cNvPicPr>
          <p:nvPr/>
        </p:nvPicPr>
        <p:blipFill>
          <a:blip r:embed="rId9"/>
          <a:stretch>
            <a:fillRect/>
          </a:stretch>
        </p:blipFill>
        <p:spPr>
          <a:xfrm>
            <a:off x="7170737" y="338665"/>
            <a:ext cx="6299200" cy="6311900"/>
          </a:xfrm>
          <a:prstGeom prst="rect">
            <a:avLst/>
          </a:prstGeom>
        </p:spPr>
      </p:pic>
      <p:sp>
        <p:nvSpPr>
          <p:cNvPr id="33" name="TextBox 32">
            <a:extLst>
              <a:ext uri="{FF2B5EF4-FFF2-40B4-BE49-F238E27FC236}">
                <a16:creationId xmlns:a16="http://schemas.microsoft.com/office/drawing/2014/main" id="{EA47EBA8-5D15-1C41-904A-DBEA1BDE7253}"/>
              </a:ext>
            </a:extLst>
          </p:cNvPr>
          <p:cNvSpPr txBox="1"/>
          <p:nvPr/>
        </p:nvSpPr>
        <p:spPr>
          <a:xfrm>
            <a:off x="14398625" y="768668"/>
            <a:ext cx="8818563" cy="415498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TECHNICAL </a:t>
            </a:r>
            <a:r>
              <a:rPr lang="en-US" sz="16000">
                <a:solidFill>
                  <a:schemeClr val="accent1"/>
                </a:solidFill>
                <a:latin typeface="DIN Condensed" pitchFamily="2" charset="0"/>
              </a:rPr>
              <a:t>NEEDS</a:t>
            </a:r>
            <a:endParaRPr lang="ru-RU" sz="16000">
              <a:solidFill>
                <a:schemeClr val="accent1"/>
              </a:solidFill>
            </a:endParaRPr>
          </a:p>
        </p:txBody>
      </p:sp>
      <p:sp>
        <p:nvSpPr>
          <p:cNvPr id="34" name="TextBox 33">
            <a:extLst>
              <a:ext uri="{FF2B5EF4-FFF2-40B4-BE49-F238E27FC236}">
                <a16:creationId xmlns:a16="http://schemas.microsoft.com/office/drawing/2014/main" id="{59BA7634-433A-424F-9809-D91F4D932749}"/>
              </a:ext>
            </a:extLst>
          </p:cNvPr>
          <p:cNvSpPr txBox="1"/>
          <p:nvPr/>
        </p:nvSpPr>
        <p:spPr>
          <a:xfrm>
            <a:off x="15153425" y="5304315"/>
            <a:ext cx="8236800" cy="5536900"/>
          </a:xfrm>
          <a:prstGeom prst="rect">
            <a:avLst/>
          </a:prstGeom>
          <a:noFill/>
        </p:spPr>
        <p:txBody>
          <a:bodyPr wrap="square" rtlCol="0">
            <a:spAutoFit/>
          </a:bodyPr>
          <a:lstStyle/>
          <a:p>
            <a:pPr>
              <a:lnSpc>
                <a:spcPct val="150000"/>
              </a:lnSpc>
            </a:pP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Used </a:t>
            </a:r>
            <a:r>
              <a:rPr lang="en-CA" sz="4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TensorFlow</a:t>
            </a: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and </a:t>
            </a:r>
            <a:r>
              <a:rPr lang="en-CA" sz="4000" b="1"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Keras</a:t>
            </a: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to build and train deep learning models</a:t>
            </a:r>
          </a:p>
          <a:p>
            <a:pPr>
              <a:lnSpc>
                <a:spcPct val="150000"/>
              </a:lnSpc>
            </a:pP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Due to the complexity of the SRGAN, set up virtual machines using </a:t>
            </a:r>
            <a:r>
              <a:rPr lang="en-CA" sz="4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Google Cloud Platform</a:t>
            </a: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to gain access to </a:t>
            </a:r>
            <a:r>
              <a:rPr lang="en-CA" sz="4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GPUs</a:t>
            </a: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and more compute power</a:t>
            </a:r>
          </a:p>
        </p:txBody>
      </p:sp>
      <p:sp>
        <p:nvSpPr>
          <p:cNvPr id="36" name="Rectangle 35">
            <a:extLst>
              <a:ext uri="{FF2B5EF4-FFF2-40B4-BE49-F238E27FC236}">
                <a16:creationId xmlns:a16="http://schemas.microsoft.com/office/drawing/2014/main" id="{BE909014-EA9D-CA44-87C3-AD172F76B110}"/>
              </a:ext>
            </a:extLst>
          </p:cNvPr>
          <p:cNvSpPr/>
          <p:nvPr/>
        </p:nvSpPr>
        <p:spPr>
          <a:xfrm>
            <a:off x="14481052" y="57150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9" name="Rectangle 38">
            <a:extLst>
              <a:ext uri="{FF2B5EF4-FFF2-40B4-BE49-F238E27FC236}">
                <a16:creationId xmlns:a16="http://schemas.microsoft.com/office/drawing/2014/main" id="{3C180A4C-D794-C641-83FF-7631ECD38C8D}"/>
              </a:ext>
            </a:extLst>
          </p:cNvPr>
          <p:cNvSpPr/>
          <p:nvPr/>
        </p:nvSpPr>
        <p:spPr>
          <a:xfrm>
            <a:off x="14481052" y="7515001"/>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 name="Audio 1">
            <a:hlinkClick r:id="" action="ppaction://media"/>
            <a:extLst>
              <a:ext uri="{FF2B5EF4-FFF2-40B4-BE49-F238E27FC236}">
                <a16:creationId xmlns:a16="http://schemas.microsoft.com/office/drawing/2014/main" id="{660C936E-691E-7B45-A7AF-7E26A9C07E76}"/>
              </a:ext>
            </a:extLst>
          </p:cNvPr>
          <p:cNvPicPr>
            <a:picLocks noChangeAspect="1"/>
          </p:cNvPicPr>
          <p:nvPr>
            <a:audioFile r:link="rId2"/>
            <p:extLst>
              <p:ext uri="{DAA4B4D4-6D71-4841-9C94-3DE7FCFB9230}">
                <p14:media xmlns:p14="http://schemas.microsoft.com/office/powerpoint/2010/main" r:embed="rId3">
                  <p14:trim st="1453.5803" end="189.4631"/>
                </p14:media>
              </p:ext>
            </p:extLst>
          </p:nvPr>
        </p:nvPicPr>
        <p:blipFill>
          <a:blip r:embed="rId10"/>
          <a:stretch>
            <a:fillRect/>
          </a:stretch>
        </p:blipFill>
        <p:spPr>
          <a:xfrm>
            <a:off x="23348950" y="12687300"/>
            <a:ext cx="812800" cy="812800"/>
          </a:xfrm>
          <a:prstGeom prst="rect">
            <a:avLst/>
          </a:prstGeom>
        </p:spPr>
      </p:pic>
      <p:sp>
        <p:nvSpPr>
          <p:cNvPr id="15" name="TextBox 14">
            <a:extLst>
              <a:ext uri="{FF2B5EF4-FFF2-40B4-BE49-F238E27FC236}">
                <a16:creationId xmlns:a16="http://schemas.microsoft.com/office/drawing/2014/main" id="{7D7E5F82-9F1C-9144-BC31-64C0A7255571}"/>
              </a:ext>
            </a:extLst>
          </p:cNvPr>
          <p:cNvSpPr txBox="1"/>
          <p:nvPr/>
        </p:nvSpPr>
        <p:spPr>
          <a:xfrm>
            <a:off x="22934869" y="470840"/>
            <a:ext cx="2748104" cy="1015663"/>
          </a:xfrm>
          <a:prstGeom prst="rect">
            <a:avLst/>
          </a:prstGeom>
          <a:noFill/>
        </p:spPr>
        <p:txBody>
          <a:bodyPr wrap="square" rtlCol="0">
            <a:spAutoFit/>
          </a:bodyPr>
          <a:lstStyle/>
          <a:p>
            <a:r>
              <a:rPr lang="en-US" sz="6000"/>
              <a:t>9</a:t>
            </a:r>
          </a:p>
        </p:txBody>
      </p:sp>
    </p:spTree>
    <p:custDataLst>
      <p:tags r:id="rId1"/>
    </p:custDataLst>
    <p:extLst>
      <p:ext uri="{BB962C8B-B14F-4D97-AF65-F5344CB8AC3E}">
        <p14:creationId xmlns:p14="http://schemas.microsoft.com/office/powerpoint/2010/main" val="3561664922"/>
      </p:ext>
    </p:extLst>
  </p:cSld>
  <p:clrMapOvr>
    <a:masterClrMapping/>
  </p:clrMapOvr>
  <mc:AlternateContent xmlns:mc="http://schemas.openxmlformats.org/markup-compatibility/2006" xmlns:p14="http://schemas.microsoft.com/office/powerpoint/2010/main">
    <mc:Choice Requires="p14">
      <p:transition p14:dur="0" advClick="0" advTm="22740"/>
    </mc:Choice>
    <mc:Fallback xmlns="">
      <p:transition advClick="0" advTm="22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10"/>
          <p:cNvSpPr/>
          <p:nvPr/>
        </p:nvSpPr>
        <p:spPr>
          <a:xfrm>
            <a:off x="1" y="5229223"/>
            <a:ext cx="24377650" cy="84867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11"/>
          <p:cNvSpPr/>
          <p:nvPr/>
        </p:nvSpPr>
        <p:spPr>
          <a:xfrm>
            <a:off x="1597497" y="3886200"/>
            <a:ext cx="6819429" cy="236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Прямоугольник 13"/>
          <p:cNvSpPr/>
          <p:nvPr/>
        </p:nvSpPr>
        <p:spPr>
          <a:xfrm>
            <a:off x="8779111" y="3886200"/>
            <a:ext cx="6819429" cy="2362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Прямоугольник 14"/>
          <p:cNvSpPr/>
          <p:nvPr/>
        </p:nvSpPr>
        <p:spPr>
          <a:xfrm>
            <a:off x="15960725" y="3886200"/>
            <a:ext cx="6819429" cy="236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779111" y="6750427"/>
            <a:ext cx="6819430" cy="5386090"/>
          </a:xfrm>
          <a:prstGeom prst="rect">
            <a:avLst/>
          </a:prstGeom>
          <a:noFill/>
        </p:spPr>
        <p:txBody>
          <a:bodyPr wrap="square" rtlCol="0">
            <a:spAutoFit/>
          </a:bodyPr>
          <a:lstStyle/>
          <a:p>
            <a:pPr algn="ctr"/>
            <a:r>
              <a:rPr lang="en-US" sz="4800" spc="300">
                <a:solidFill>
                  <a:schemeClr val="tx2"/>
                </a:solidFill>
              </a:rPr>
              <a:t>STRUCTURAL SIMILARITY INDEX</a:t>
            </a:r>
          </a:p>
          <a:p>
            <a:pPr algn="ctr"/>
            <a:endParaRPr lang="en-US" sz="4800" spc="300">
              <a:solidFill>
                <a:schemeClr val="tx2"/>
              </a:solidFill>
            </a:endParaRPr>
          </a:p>
          <a:p>
            <a:endParaRPr lang="en-GB" sz="4000">
              <a:ea typeface="Open Sans Light" panose="020B0306030504020204" pitchFamily="34" charset="0"/>
              <a:cs typeface="Open Sans Light" panose="020B0306030504020204" pitchFamily="34" charset="0"/>
            </a:endParaRPr>
          </a:p>
          <a:p>
            <a:r>
              <a:rPr lang="en-GB" sz="4000">
                <a:ea typeface="Open Sans Light" panose="020B0306030504020204" pitchFamily="34" charset="0"/>
                <a:cs typeface="Open Sans Light" panose="020B0306030504020204" pitchFamily="34" charset="0"/>
              </a:rPr>
              <a:t>        Indication of </a:t>
            </a:r>
            <a:r>
              <a:rPr lang="en-GB" sz="4000" b="1">
                <a:ea typeface="Open Sans Light" panose="020B0306030504020204" pitchFamily="34" charset="0"/>
                <a:cs typeface="Open Sans Light" panose="020B0306030504020204" pitchFamily="34" charset="0"/>
              </a:rPr>
              <a:t>perceived</a:t>
            </a:r>
            <a:r>
              <a:rPr lang="en-GB" sz="4000">
                <a:ea typeface="Open Sans Light" panose="020B0306030504020204" pitchFamily="34" charset="0"/>
                <a:cs typeface="Open Sans Light" panose="020B0306030504020204" pitchFamily="34" charset="0"/>
              </a:rPr>
              <a:t> </a:t>
            </a:r>
          </a:p>
          <a:p>
            <a:r>
              <a:rPr lang="en-GB" sz="4000">
                <a:ea typeface="Open Sans Light" panose="020B0306030504020204" pitchFamily="34" charset="0"/>
                <a:cs typeface="Open Sans Light" panose="020B0306030504020204" pitchFamily="34" charset="0"/>
              </a:rPr>
              <a:t>        similarities between two </a:t>
            </a:r>
          </a:p>
          <a:p>
            <a:r>
              <a:rPr lang="en-GB" sz="4000">
                <a:ea typeface="Open Sans Light" panose="020B0306030504020204" pitchFamily="34" charset="0"/>
                <a:cs typeface="Open Sans Light" panose="020B0306030504020204" pitchFamily="34" charset="0"/>
              </a:rPr>
              <a:t>        images.</a:t>
            </a:r>
          </a:p>
          <a:p>
            <a:r>
              <a:rPr lang="en-GB" sz="4000">
                <a:ea typeface="Open Sans Light" panose="020B0306030504020204" pitchFamily="34" charset="0"/>
                <a:cs typeface="Open Sans Light" panose="020B0306030504020204" pitchFamily="34" charset="0"/>
              </a:rPr>
              <a:t>        Range: [0, 1]</a:t>
            </a:r>
          </a:p>
        </p:txBody>
      </p:sp>
      <p:cxnSp>
        <p:nvCxnSpPr>
          <p:cNvPr id="19" name="Прямая соединительная линия 18"/>
          <p:cNvCxnSpPr/>
          <p:nvPr/>
        </p:nvCxnSpPr>
        <p:spPr>
          <a:xfrm>
            <a:off x="11848902" y="8943975"/>
            <a:ext cx="679846"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97497" y="6750427"/>
            <a:ext cx="6819430" cy="5447645"/>
          </a:xfrm>
          <a:prstGeom prst="rect">
            <a:avLst/>
          </a:prstGeom>
          <a:noFill/>
        </p:spPr>
        <p:txBody>
          <a:bodyPr wrap="square" rtlCol="0">
            <a:spAutoFit/>
          </a:bodyPr>
          <a:lstStyle/>
          <a:p>
            <a:pPr algn="ctr"/>
            <a:r>
              <a:rPr lang="en-US" sz="4800" spc="300">
                <a:solidFill>
                  <a:schemeClr val="tx2"/>
                </a:solidFill>
              </a:rPr>
              <a:t>PEAK SIGNAL-TO-NOISE RATIO</a:t>
            </a:r>
          </a:p>
          <a:p>
            <a:pPr algn="ctr"/>
            <a:endParaRPr lang="en-US" sz="4800" spc="300">
              <a:solidFill>
                <a:schemeClr val="tx2"/>
              </a:solidFill>
            </a:endParaRPr>
          </a:p>
          <a:p>
            <a:endParaRPr lang="en-GB" sz="4000">
              <a:ea typeface="Open Sans Light" panose="020B0306030504020204" pitchFamily="34" charset="0"/>
              <a:cs typeface="Open Sans Light" panose="020B0306030504020204" pitchFamily="34" charset="0"/>
            </a:endParaRPr>
          </a:p>
          <a:p>
            <a:r>
              <a:rPr lang="en-GB" sz="4000">
                <a:ea typeface="Open Sans Light" panose="020B0306030504020204" pitchFamily="34" charset="0"/>
                <a:cs typeface="Open Sans Light" panose="020B0306030504020204" pitchFamily="34" charset="0"/>
              </a:rPr>
              <a:t>        Estimates </a:t>
            </a:r>
            <a:r>
              <a:rPr lang="en-GB" sz="4000" b="1">
                <a:ea typeface="Open Sans Light" panose="020B0306030504020204" pitchFamily="34" charset="0"/>
                <a:cs typeface="Open Sans Light" panose="020B0306030504020204" pitchFamily="34" charset="0"/>
              </a:rPr>
              <a:t>absolute</a:t>
            </a:r>
            <a:r>
              <a:rPr lang="en-GB" sz="4000">
                <a:ea typeface="Open Sans Light" panose="020B0306030504020204" pitchFamily="34" charset="0"/>
                <a:cs typeface="Open Sans Light" panose="020B0306030504020204" pitchFamily="34" charset="0"/>
              </a:rPr>
              <a:t> error </a:t>
            </a:r>
          </a:p>
          <a:p>
            <a:r>
              <a:rPr lang="en-GB" sz="4000">
                <a:ea typeface="Open Sans Light" panose="020B0306030504020204" pitchFamily="34" charset="0"/>
                <a:cs typeface="Open Sans Light" panose="020B0306030504020204" pitchFamily="34" charset="0"/>
              </a:rPr>
              <a:t>        between two images.</a:t>
            </a:r>
          </a:p>
          <a:p>
            <a:endParaRPr lang="en-GB" sz="3800">
              <a:ea typeface="Open Sans Light" panose="020B0306030504020204" pitchFamily="34" charset="0"/>
              <a:cs typeface="Open Sans Light" panose="020B0306030504020204" pitchFamily="34" charset="0"/>
            </a:endParaRPr>
          </a:p>
          <a:p>
            <a:r>
              <a:rPr lang="en-GB" sz="4000">
                <a:ea typeface="Open Sans Light" panose="020B0306030504020204" pitchFamily="34" charset="0"/>
                <a:cs typeface="Open Sans Light" panose="020B0306030504020204" pitchFamily="34" charset="0"/>
              </a:rPr>
              <a:t>        Range: [0, </a:t>
            </a:r>
            <a:r>
              <a:rPr lang="en-GB" sz="4400">
                <a:ea typeface="Open Sans Light" panose="020B0306030504020204" pitchFamily="34" charset="0"/>
                <a:cs typeface="Open Sans Light" panose="020B0306030504020204" pitchFamily="34" charset="0"/>
              </a:rPr>
              <a:t>∞</a:t>
            </a:r>
            <a:r>
              <a:rPr lang="en-GB" sz="4000">
                <a:ea typeface="Open Sans Light" panose="020B0306030504020204" pitchFamily="34" charset="0"/>
                <a:cs typeface="Open Sans Light" panose="020B0306030504020204" pitchFamily="34" charset="0"/>
              </a:rPr>
              <a:t>)</a:t>
            </a:r>
          </a:p>
        </p:txBody>
      </p:sp>
      <p:cxnSp>
        <p:nvCxnSpPr>
          <p:cNvPr id="24" name="Прямая соединительная линия 23"/>
          <p:cNvCxnSpPr/>
          <p:nvPr/>
        </p:nvCxnSpPr>
        <p:spPr>
          <a:xfrm>
            <a:off x="4667289" y="8943975"/>
            <a:ext cx="679846"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5960724" y="6750427"/>
            <a:ext cx="6819430" cy="5386090"/>
          </a:xfrm>
          <a:prstGeom prst="rect">
            <a:avLst/>
          </a:prstGeom>
          <a:noFill/>
        </p:spPr>
        <p:txBody>
          <a:bodyPr wrap="square" rtlCol="0">
            <a:spAutoFit/>
          </a:bodyPr>
          <a:lstStyle/>
          <a:p>
            <a:pPr algn="ctr"/>
            <a:r>
              <a:rPr lang="en-US" sz="4800" spc="300">
                <a:solidFill>
                  <a:schemeClr val="tx2"/>
                </a:solidFill>
              </a:rPr>
              <a:t>MEAN OPINION</a:t>
            </a:r>
          </a:p>
          <a:p>
            <a:pPr algn="ctr"/>
            <a:r>
              <a:rPr lang="en-US" sz="4800" spc="300">
                <a:solidFill>
                  <a:schemeClr val="tx2"/>
                </a:solidFill>
              </a:rPr>
              <a:t>SCORE</a:t>
            </a:r>
          </a:p>
          <a:p>
            <a:pPr algn="ctr"/>
            <a:endParaRPr lang="en-US" sz="4800" spc="300">
              <a:solidFill>
                <a:schemeClr val="tx2"/>
              </a:solidFill>
            </a:endParaRPr>
          </a:p>
          <a:p>
            <a:endParaRPr lang="en-GB" sz="4000">
              <a:ea typeface="Open Sans Light" panose="020B0306030504020204" pitchFamily="34" charset="0"/>
              <a:cs typeface="Open Sans Light" panose="020B0306030504020204" pitchFamily="34" charset="0"/>
            </a:endParaRPr>
          </a:p>
          <a:p>
            <a:r>
              <a:rPr lang="en-GB" sz="4000">
                <a:ea typeface="Open Sans Light" panose="020B0306030504020204" pitchFamily="34" charset="0"/>
                <a:cs typeface="Open Sans Light" panose="020B0306030504020204" pitchFamily="34" charset="0"/>
              </a:rPr>
              <a:t>        Quantify image quality </a:t>
            </a:r>
          </a:p>
          <a:p>
            <a:r>
              <a:rPr lang="en-GB" sz="4000">
                <a:ea typeface="Open Sans Light" panose="020B0306030504020204" pitchFamily="34" charset="0"/>
                <a:cs typeface="Open Sans Light" panose="020B0306030504020204" pitchFamily="34" charset="0"/>
              </a:rPr>
              <a:t>        using a </a:t>
            </a:r>
            <a:r>
              <a:rPr lang="en-GB" sz="4000" b="1">
                <a:ea typeface="Open Sans Light" panose="020B0306030504020204" pitchFamily="34" charset="0"/>
                <a:cs typeface="Open Sans Light" panose="020B0306030504020204" pitchFamily="34" charset="0"/>
              </a:rPr>
              <a:t>human-judgement</a:t>
            </a:r>
            <a:r>
              <a:rPr lang="en-GB" sz="4000">
                <a:ea typeface="Open Sans Light" panose="020B0306030504020204" pitchFamily="34" charset="0"/>
                <a:cs typeface="Open Sans Light" panose="020B0306030504020204" pitchFamily="34" charset="0"/>
              </a:rPr>
              <a:t> </a:t>
            </a:r>
          </a:p>
          <a:p>
            <a:r>
              <a:rPr lang="en-GB" sz="4000">
                <a:ea typeface="Open Sans Light" panose="020B0306030504020204" pitchFamily="34" charset="0"/>
                <a:cs typeface="Open Sans Light" panose="020B0306030504020204" pitchFamily="34" charset="0"/>
              </a:rPr>
              <a:t>        scoring system.</a:t>
            </a:r>
          </a:p>
          <a:p>
            <a:r>
              <a:rPr lang="en-GB" sz="4000">
                <a:ea typeface="Open Sans Light" panose="020B0306030504020204" pitchFamily="34" charset="0"/>
                <a:cs typeface="Open Sans Light" panose="020B0306030504020204" pitchFamily="34" charset="0"/>
              </a:rPr>
              <a:t>        Range: [1, 5]</a:t>
            </a:r>
          </a:p>
        </p:txBody>
      </p:sp>
      <p:cxnSp>
        <p:nvCxnSpPr>
          <p:cNvPr id="34" name="Прямая соединительная линия 33"/>
          <p:cNvCxnSpPr/>
          <p:nvPr/>
        </p:nvCxnSpPr>
        <p:spPr>
          <a:xfrm>
            <a:off x="19001941" y="8943975"/>
            <a:ext cx="679846"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9152" y="1239798"/>
            <a:ext cx="20199348" cy="218521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EVALUATION </a:t>
            </a:r>
            <a:r>
              <a:rPr lang="en-US" sz="16000">
                <a:solidFill>
                  <a:schemeClr val="accent1"/>
                </a:solidFill>
                <a:latin typeface="DIN Condensed" pitchFamily="2" charset="0"/>
              </a:rPr>
              <a:t>METRICS</a:t>
            </a:r>
            <a:endParaRPr lang="ru-RU" sz="16000">
              <a:solidFill>
                <a:schemeClr val="accent1"/>
              </a:solidFill>
            </a:endParaRPr>
          </a:p>
        </p:txBody>
      </p:sp>
      <p:sp>
        <p:nvSpPr>
          <p:cNvPr id="22" name="TextBox 21">
            <a:extLst>
              <a:ext uri="{FF2B5EF4-FFF2-40B4-BE49-F238E27FC236}">
                <a16:creationId xmlns:a16="http://schemas.microsoft.com/office/drawing/2014/main" id="{130543C4-40FB-F64D-952B-628ABDFCA381}"/>
              </a:ext>
            </a:extLst>
          </p:cNvPr>
          <p:cNvSpPr txBox="1"/>
          <p:nvPr/>
        </p:nvSpPr>
        <p:spPr>
          <a:xfrm>
            <a:off x="1597496" y="4403523"/>
            <a:ext cx="6819429" cy="1732782"/>
          </a:xfrm>
          <a:prstGeom prst="rect">
            <a:avLst/>
          </a:prstGeom>
          <a:noFill/>
        </p:spPr>
        <p:txBody>
          <a:bodyPr wrap="square" rtlCol="0">
            <a:spAutoFit/>
          </a:bodyPr>
          <a:lstStyle/>
          <a:p>
            <a:pPr algn="ctr">
              <a:lnSpc>
                <a:spcPct val="80000"/>
              </a:lnSpc>
            </a:pPr>
            <a:r>
              <a:rPr lang="en-US" sz="13000">
                <a:solidFill>
                  <a:schemeClr val="tx2"/>
                </a:solidFill>
                <a:latin typeface="DIN Condensed" pitchFamily="2" charset="0"/>
              </a:rPr>
              <a:t>PSNR</a:t>
            </a:r>
            <a:endParaRPr lang="ru-RU" sz="13000">
              <a:solidFill>
                <a:schemeClr val="accent1"/>
              </a:solidFill>
            </a:endParaRPr>
          </a:p>
        </p:txBody>
      </p:sp>
      <p:sp>
        <p:nvSpPr>
          <p:cNvPr id="25" name="TextBox 24">
            <a:extLst>
              <a:ext uri="{FF2B5EF4-FFF2-40B4-BE49-F238E27FC236}">
                <a16:creationId xmlns:a16="http://schemas.microsoft.com/office/drawing/2014/main" id="{EDD51BF7-BDEF-6342-AABE-DD49BE6F14B3}"/>
              </a:ext>
            </a:extLst>
          </p:cNvPr>
          <p:cNvSpPr txBox="1"/>
          <p:nvPr/>
        </p:nvSpPr>
        <p:spPr>
          <a:xfrm>
            <a:off x="8779110" y="4362832"/>
            <a:ext cx="6819429" cy="1732782"/>
          </a:xfrm>
          <a:prstGeom prst="rect">
            <a:avLst/>
          </a:prstGeom>
          <a:noFill/>
        </p:spPr>
        <p:txBody>
          <a:bodyPr wrap="square" rtlCol="0">
            <a:spAutoFit/>
          </a:bodyPr>
          <a:lstStyle/>
          <a:p>
            <a:pPr algn="ctr">
              <a:lnSpc>
                <a:spcPct val="80000"/>
              </a:lnSpc>
            </a:pPr>
            <a:r>
              <a:rPr lang="en-US" sz="13000">
                <a:solidFill>
                  <a:schemeClr val="tx2"/>
                </a:solidFill>
                <a:latin typeface="DIN Condensed" pitchFamily="2" charset="0"/>
              </a:rPr>
              <a:t>SSIM</a:t>
            </a:r>
            <a:endParaRPr lang="ru-RU" sz="13000">
              <a:solidFill>
                <a:schemeClr val="accent1"/>
              </a:solidFill>
            </a:endParaRPr>
          </a:p>
        </p:txBody>
      </p:sp>
      <p:sp>
        <p:nvSpPr>
          <p:cNvPr id="26" name="TextBox 25">
            <a:extLst>
              <a:ext uri="{FF2B5EF4-FFF2-40B4-BE49-F238E27FC236}">
                <a16:creationId xmlns:a16="http://schemas.microsoft.com/office/drawing/2014/main" id="{73CD3F93-5A29-A347-9835-197CF49F92E3}"/>
              </a:ext>
            </a:extLst>
          </p:cNvPr>
          <p:cNvSpPr txBox="1"/>
          <p:nvPr/>
        </p:nvSpPr>
        <p:spPr>
          <a:xfrm>
            <a:off x="15960724" y="4362832"/>
            <a:ext cx="6819429" cy="1732782"/>
          </a:xfrm>
          <a:prstGeom prst="rect">
            <a:avLst/>
          </a:prstGeom>
          <a:noFill/>
        </p:spPr>
        <p:txBody>
          <a:bodyPr wrap="square" rtlCol="0">
            <a:spAutoFit/>
          </a:bodyPr>
          <a:lstStyle/>
          <a:p>
            <a:pPr algn="ctr">
              <a:lnSpc>
                <a:spcPct val="80000"/>
              </a:lnSpc>
            </a:pPr>
            <a:r>
              <a:rPr lang="en-US" sz="13000">
                <a:solidFill>
                  <a:schemeClr val="tx2"/>
                </a:solidFill>
                <a:latin typeface="DIN Condensed" pitchFamily="2" charset="0"/>
              </a:rPr>
              <a:t>MOS</a:t>
            </a:r>
            <a:endParaRPr lang="ru-RU" sz="13000">
              <a:solidFill>
                <a:schemeClr val="accent1"/>
              </a:solidFill>
            </a:endParaRPr>
          </a:p>
        </p:txBody>
      </p:sp>
      <p:sp>
        <p:nvSpPr>
          <p:cNvPr id="27" name="Rectangle 26">
            <a:extLst>
              <a:ext uri="{FF2B5EF4-FFF2-40B4-BE49-F238E27FC236}">
                <a16:creationId xmlns:a16="http://schemas.microsoft.com/office/drawing/2014/main" id="{0B9E6BDA-077C-604F-A7F2-A1C407E515FB}"/>
              </a:ext>
            </a:extLst>
          </p:cNvPr>
          <p:cNvSpPr/>
          <p:nvPr/>
        </p:nvSpPr>
        <p:spPr>
          <a:xfrm>
            <a:off x="1768946" y="9764152"/>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8" name="Rectangle 27">
            <a:extLst>
              <a:ext uri="{FF2B5EF4-FFF2-40B4-BE49-F238E27FC236}">
                <a16:creationId xmlns:a16="http://schemas.microsoft.com/office/drawing/2014/main" id="{C92E41B5-3CE7-D74A-BCF5-212BFD431785}"/>
              </a:ext>
            </a:extLst>
          </p:cNvPr>
          <p:cNvSpPr/>
          <p:nvPr/>
        </p:nvSpPr>
        <p:spPr>
          <a:xfrm>
            <a:off x="1768946" y="11606651"/>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9" name="Rectangle 28">
            <a:extLst>
              <a:ext uri="{FF2B5EF4-FFF2-40B4-BE49-F238E27FC236}">
                <a16:creationId xmlns:a16="http://schemas.microsoft.com/office/drawing/2014/main" id="{A364AB80-024D-D448-832F-ABCA973DC711}"/>
              </a:ext>
            </a:extLst>
          </p:cNvPr>
          <p:cNvSpPr/>
          <p:nvPr/>
        </p:nvSpPr>
        <p:spPr>
          <a:xfrm>
            <a:off x="8950560" y="9764152"/>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0" name="Rectangle 29">
            <a:extLst>
              <a:ext uri="{FF2B5EF4-FFF2-40B4-BE49-F238E27FC236}">
                <a16:creationId xmlns:a16="http://schemas.microsoft.com/office/drawing/2014/main" id="{903F6398-E37A-DE4B-9C60-3ED4CF98FF88}"/>
              </a:ext>
            </a:extLst>
          </p:cNvPr>
          <p:cNvSpPr/>
          <p:nvPr/>
        </p:nvSpPr>
        <p:spPr>
          <a:xfrm>
            <a:off x="8950560" y="11606651"/>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1" name="Rectangle 30">
            <a:extLst>
              <a:ext uri="{FF2B5EF4-FFF2-40B4-BE49-F238E27FC236}">
                <a16:creationId xmlns:a16="http://schemas.microsoft.com/office/drawing/2014/main" id="{1D22183A-E904-4A48-AD32-C4B0C4C523D6}"/>
              </a:ext>
            </a:extLst>
          </p:cNvPr>
          <p:cNvSpPr/>
          <p:nvPr/>
        </p:nvSpPr>
        <p:spPr>
          <a:xfrm>
            <a:off x="16132174" y="9764152"/>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2" name="Rectangle 31">
            <a:extLst>
              <a:ext uri="{FF2B5EF4-FFF2-40B4-BE49-F238E27FC236}">
                <a16:creationId xmlns:a16="http://schemas.microsoft.com/office/drawing/2014/main" id="{3EA7B787-ADC8-BC45-8032-744092765E69}"/>
              </a:ext>
            </a:extLst>
          </p:cNvPr>
          <p:cNvSpPr/>
          <p:nvPr/>
        </p:nvSpPr>
        <p:spPr>
          <a:xfrm>
            <a:off x="16132174" y="11606651"/>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3" name="Audio 2">
            <a:hlinkClick r:id="" action="ppaction://media"/>
            <a:extLst>
              <a:ext uri="{FF2B5EF4-FFF2-40B4-BE49-F238E27FC236}">
                <a16:creationId xmlns:a16="http://schemas.microsoft.com/office/drawing/2014/main" id="{B897095D-9E54-2042-8F2A-4F3FDB3266A9}"/>
              </a:ext>
            </a:extLst>
          </p:cNvPr>
          <p:cNvPicPr>
            <a:picLocks noChangeAspect="1"/>
          </p:cNvPicPr>
          <p:nvPr>
            <a:audioFile r:link="rId1"/>
            <p:extLst>
              <p:ext uri="{DAA4B4D4-6D71-4841-9C94-3DE7FCFB9230}">
                <p14:media xmlns:p14="http://schemas.microsoft.com/office/powerpoint/2010/main" r:embed="rId2">
                  <p14:trim st="81743.9053" end="1017.9073"/>
                </p14:media>
              </p:ext>
            </p:extLst>
          </p:nvPr>
        </p:nvPicPr>
        <p:blipFill>
          <a:blip r:embed="rId5"/>
          <a:stretch>
            <a:fillRect/>
          </a:stretch>
        </p:blipFill>
        <p:spPr>
          <a:xfrm>
            <a:off x="23348950" y="12687300"/>
            <a:ext cx="812800" cy="812800"/>
          </a:xfrm>
          <a:prstGeom prst="rect">
            <a:avLst/>
          </a:prstGeom>
        </p:spPr>
      </p:pic>
      <p:sp>
        <p:nvSpPr>
          <p:cNvPr id="35" name="TextBox 1">
            <a:extLst>
              <a:ext uri="{FF2B5EF4-FFF2-40B4-BE49-F238E27FC236}">
                <a16:creationId xmlns:a16="http://schemas.microsoft.com/office/drawing/2014/main" id="{4BC0CD23-5D24-8048-BFD5-5B2A0430E35F}"/>
              </a:ext>
            </a:extLst>
          </p:cNvPr>
          <p:cNvSpPr txBox="1"/>
          <p:nvPr/>
        </p:nvSpPr>
        <p:spPr>
          <a:xfrm>
            <a:off x="22934869" y="470840"/>
            <a:ext cx="2748104" cy="1015663"/>
          </a:xfrm>
          <a:prstGeom prst="rect">
            <a:avLst/>
          </a:prstGeom>
          <a:noFill/>
        </p:spPr>
        <p:txBody>
          <a:bodyPr wrap="square" rtlCol="0">
            <a:spAutoFit/>
          </a:bodyPr>
          <a:lstStyle/>
          <a:p>
            <a:r>
              <a:rPr lang="en-US" sz="6000"/>
              <a:t>10</a:t>
            </a:r>
          </a:p>
        </p:txBody>
      </p:sp>
    </p:spTree>
    <p:extLst>
      <p:ext uri="{BB962C8B-B14F-4D97-AF65-F5344CB8AC3E}">
        <p14:creationId xmlns:p14="http://schemas.microsoft.com/office/powerpoint/2010/main" val="868857006"/>
      </p:ext>
    </p:extLst>
  </p:cSld>
  <p:clrMapOvr>
    <a:masterClrMapping/>
  </p:clrMapOvr>
  <mc:AlternateContent xmlns:mc="http://schemas.openxmlformats.org/markup-compatibility/2006" xmlns:p14="http://schemas.microsoft.com/office/powerpoint/2010/main">
    <mc:Choice Requires="p14">
      <p:transition p14:dur="0" advClick="0" advTm="64700"/>
    </mc:Choice>
    <mc:Fallback xmlns="">
      <p:transition advClick="0" advTm="64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Прямоугольник 35"/>
          <p:cNvSpPr/>
          <p:nvPr/>
        </p:nvSpPr>
        <p:spPr>
          <a:xfrm>
            <a:off x="919165" y="3005138"/>
            <a:ext cx="7258423" cy="9644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8519261" y="3005138"/>
            <a:ext cx="7339132" cy="9644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Прямоугольник 37"/>
          <p:cNvSpPr/>
          <p:nvPr/>
        </p:nvSpPr>
        <p:spPr>
          <a:xfrm>
            <a:off x="16119357" y="3005138"/>
            <a:ext cx="7339132" cy="9644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TextBox 44"/>
          <p:cNvSpPr txBox="1"/>
          <p:nvPr/>
        </p:nvSpPr>
        <p:spPr>
          <a:xfrm>
            <a:off x="1484314" y="4310335"/>
            <a:ext cx="5829300" cy="2751522"/>
          </a:xfrm>
          <a:prstGeom prst="rect">
            <a:avLst/>
          </a:prstGeom>
          <a:noFill/>
        </p:spPr>
        <p:txBody>
          <a:bodyPr wrap="square" rtlCol="0">
            <a:spAutoFit/>
          </a:bodyPr>
          <a:lstStyle/>
          <a:p>
            <a:pPr marL="457200" indent="-457200">
              <a:lnSpc>
                <a:spcPct val="120000"/>
              </a:lnSpc>
              <a:buFont typeface="Arial" charset="0"/>
              <a:buChar char="•"/>
            </a:pPr>
            <a:r>
              <a:rPr lang="en-CA">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Replicates the colour value of the nearest pixel</a:t>
            </a:r>
            <a:endParaRPr lang="en-CA"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p>
            <a:pPr marL="457200" indent="-457200">
              <a:lnSpc>
                <a:spcPct val="120000"/>
              </a:lnSpc>
              <a:buFont typeface="Arial" charset="0"/>
              <a:buChar char="•"/>
            </a:pPr>
            <a:r>
              <a:rPr lang="en-CA">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Simplest and quickest,</a:t>
            </a:r>
            <a:r>
              <a:rPr lang="en-CA"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CA">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but least effective method</a:t>
            </a:r>
            <a:endParaRPr lang="ru-RU"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6" name="TextBox 45"/>
          <p:cNvSpPr txBox="1"/>
          <p:nvPr/>
        </p:nvSpPr>
        <p:spPr>
          <a:xfrm>
            <a:off x="9274177" y="4310335"/>
            <a:ext cx="5829300" cy="4081117"/>
          </a:xfrm>
          <a:prstGeom prst="rect">
            <a:avLst/>
          </a:prstGeom>
          <a:noFill/>
        </p:spPr>
        <p:txBody>
          <a:bodyPr wrap="square" rtlCol="0">
            <a:spAutoFit/>
          </a:bodyPr>
          <a:lstStyle/>
          <a:p>
            <a:pPr marL="457200" indent="-457200">
              <a:lnSpc>
                <a:spcPct val="120000"/>
              </a:lnSpc>
              <a:buFont typeface="Arial" charset="0"/>
              <a:buChar char="•"/>
            </a:pPr>
            <a:r>
              <a:rPr lang="en-US">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Uses linear interpolation in both directions (4 pixels)</a:t>
            </a:r>
            <a:endPar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p>
            <a:pPr marL="457200" indent="-457200">
              <a:lnSpc>
                <a:spcPct val="120000"/>
              </a:lnSpc>
              <a:buFont typeface="Arial" charset="0"/>
              <a:buChar char="•"/>
            </a:pPr>
            <a:r>
              <a:rPr lang="en-US">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Results in smoother images</a:t>
            </a:r>
            <a:endPar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p>
            <a:pPr marL="457200" indent="-457200">
              <a:lnSpc>
                <a:spcPct val="120000"/>
              </a:lnSpc>
              <a:buFont typeface="Arial" charset="0"/>
              <a:buChar char="•"/>
            </a:pPr>
            <a:r>
              <a:rPr lang="en-US">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Takes longer but is more effective than nearest-</a:t>
            </a:r>
            <a:r>
              <a:rPr lang="en-US"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neighbour</a:t>
            </a:r>
            <a:r>
              <a:rPr lang="en-US">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t>
            </a:r>
            <a:endParaRPr lang="ru-RU"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7" name="TextBox 46"/>
          <p:cNvSpPr txBox="1"/>
          <p:nvPr/>
        </p:nvSpPr>
        <p:spPr>
          <a:xfrm>
            <a:off x="16874272" y="4310335"/>
            <a:ext cx="5829300" cy="4081117"/>
          </a:xfrm>
          <a:prstGeom prst="rect">
            <a:avLst/>
          </a:prstGeom>
          <a:noFill/>
        </p:spPr>
        <p:txBody>
          <a:bodyPr wrap="square" rtlCol="0">
            <a:spAutoFit/>
          </a:bodyPr>
          <a:lstStyle/>
          <a:p>
            <a:pPr marL="457200" indent="-457200" algn="l">
              <a:lnSpc>
                <a:spcPct val="120000"/>
              </a:lnSpc>
              <a:buFont typeface="Arial" charset="0"/>
              <a:buChar char="•"/>
            </a:pPr>
            <a:r>
              <a:rPr lang="en-US">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Uses cubic interpolation in both directions (16 pixels)</a:t>
            </a:r>
            <a:endPar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p>
            <a:pPr marL="457200" indent="-457200" algn="l">
              <a:lnSpc>
                <a:spcPct val="120000"/>
              </a:lnSpc>
              <a:buFont typeface="Arial" charset="0"/>
              <a:buChar char="•"/>
            </a:pPr>
            <a:r>
              <a:rPr lang="en-US">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Results in smoothest images</a:t>
            </a:r>
            <a:r>
              <a:rPr lang="en-CA">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of all the methods</a:t>
            </a:r>
            <a:endParaRPr lang="en-CA"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a:p>
            <a:pPr marL="457200" indent="-457200" algn="l">
              <a:lnSpc>
                <a:spcPct val="120000"/>
              </a:lnSpc>
              <a:buFont typeface="Arial" charset="0"/>
              <a:buChar char="•"/>
            </a:pPr>
            <a:r>
              <a:rPr lang="en-CA">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Takes the longest but is most effective</a:t>
            </a:r>
            <a:endPar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8" name="TextBox 47"/>
          <p:cNvSpPr txBox="1"/>
          <p:nvPr/>
        </p:nvSpPr>
        <p:spPr>
          <a:xfrm>
            <a:off x="916024" y="3069347"/>
            <a:ext cx="6965880" cy="938719"/>
          </a:xfrm>
          <a:prstGeom prst="rect">
            <a:avLst/>
          </a:prstGeom>
          <a:noFill/>
        </p:spPr>
        <p:txBody>
          <a:bodyPr wrap="square" rtlCol="0">
            <a:spAutoFit/>
          </a:bodyPr>
          <a:lstStyle/>
          <a:p>
            <a:pPr algn="ctr"/>
            <a:r>
              <a:rPr lang="en-US" sz="5500" spc="300">
                <a:solidFill>
                  <a:schemeClr val="tx2"/>
                </a:solidFill>
                <a:latin typeface="Montserrat" panose="00000500000000000000" pitchFamily="50" charset="0"/>
              </a:rPr>
              <a:t>Nearest-Neighbour</a:t>
            </a:r>
          </a:p>
        </p:txBody>
      </p:sp>
      <p:sp>
        <p:nvSpPr>
          <p:cNvPr id="49" name="TextBox 48"/>
          <p:cNvSpPr txBox="1"/>
          <p:nvPr/>
        </p:nvSpPr>
        <p:spPr>
          <a:xfrm>
            <a:off x="9447214" y="3067695"/>
            <a:ext cx="5483226" cy="938719"/>
          </a:xfrm>
          <a:prstGeom prst="rect">
            <a:avLst/>
          </a:prstGeom>
          <a:noFill/>
        </p:spPr>
        <p:txBody>
          <a:bodyPr wrap="square" rtlCol="0">
            <a:spAutoFit/>
          </a:bodyPr>
          <a:lstStyle/>
          <a:p>
            <a:pPr algn="ctr"/>
            <a:r>
              <a:rPr lang="en-US" sz="5500" spc="300">
                <a:solidFill>
                  <a:schemeClr val="tx2"/>
                </a:solidFill>
                <a:latin typeface="Montserrat" panose="00000500000000000000" pitchFamily="50" charset="0"/>
              </a:rPr>
              <a:t>Bilinear</a:t>
            </a:r>
          </a:p>
        </p:txBody>
      </p:sp>
      <p:sp>
        <p:nvSpPr>
          <p:cNvPr id="50" name="TextBox 49"/>
          <p:cNvSpPr txBox="1"/>
          <p:nvPr/>
        </p:nvSpPr>
        <p:spPr>
          <a:xfrm>
            <a:off x="17047310" y="3079044"/>
            <a:ext cx="5483226" cy="938719"/>
          </a:xfrm>
          <a:prstGeom prst="rect">
            <a:avLst/>
          </a:prstGeom>
          <a:noFill/>
        </p:spPr>
        <p:txBody>
          <a:bodyPr wrap="square" rtlCol="0">
            <a:spAutoFit/>
          </a:bodyPr>
          <a:lstStyle/>
          <a:p>
            <a:pPr algn="ctr"/>
            <a:r>
              <a:rPr lang="en-US" sz="5500" spc="300">
                <a:solidFill>
                  <a:schemeClr val="tx2"/>
                </a:solidFill>
                <a:latin typeface="Montserrat" panose="00000500000000000000" pitchFamily="50" charset="0"/>
              </a:rPr>
              <a:t>Bicubic</a:t>
            </a:r>
          </a:p>
        </p:txBody>
      </p:sp>
      <p:sp>
        <p:nvSpPr>
          <p:cNvPr id="26" name="TextBox 25"/>
          <p:cNvSpPr txBox="1"/>
          <p:nvPr/>
        </p:nvSpPr>
        <p:spPr>
          <a:xfrm>
            <a:off x="2088248" y="701031"/>
            <a:ext cx="20199348" cy="218521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INTERPOLATION </a:t>
            </a:r>
            <a:r>
              <a:rPr lang="en-US" sz="16000">
                <a:solidFill>
                  <a:schemeClr val="accent1"/>
                </a:solidFill>
                <a:latin typeface="DIN Condensed" pitchFamily="2" charset="0"/>
              </a:rPr>
              <a:t>METHODS</a:t>
            </a:r>
            <a:endParaRPr lang="ru-RU" sz="16000">
              <a:solidFill>
                <a:schemeClr val="accent1"/>
              </a:solidFill>
            </a:endParaRPr>
          </a:p>
        </p:txBody>
      </p:sp>
      <p:pic>
        <p:nvPicPr>
          <p:cNvPr id="1026" name="Picture 2" descr="mage Processing – Nearest Neighbour Interpolation | TheAILearn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172" y="8951531"/>
            <a:ext cx="6174408" cy="32404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ge Processing – Bilinear Interpolation | TheAILearn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272" y="8896583"/>
            <a:ext cx="6279106" cy="32954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46968" y="9531846"/>
            <a:ext cx="6883909" cy="2660154"/>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412450" y="12750800"/>
            <a:ext cx="812800" cy="812800"/>
          </a:xfrm>
          <a:prstGeom prst="rect">
            <a:avLst/>
          </a:prstGeom>
        </p:spPr>
      </p:pic>
      <p:sp>
        <p:nvSpPr>
          <p:cNvPr id="16" name="TextBox 3">
            <a:extLst>
              <a:ext uri="{FF2B5EF4-FFF2-40B4-BE49-F238E27FC236}">
                <a16:creationId xmlns:a16="http://schemas.microsoft.com/office/drawing/2014/main" id="{26E9F9C9-ABED-854D-B9EF-A8ADB0CA87A6}"/>
              </a:ext>
            </a:extLst>
          </p:cNvPr>
          <p:cNvSpPr txBox="1"/>
          <p:nvPr/>
        </p:nvSpPr>
        <p:spPr>
          <a:xfrm>
            <a:off x="22934869" y="470840"/>
            <a:ext cx="2748104" cy="1938992"/>
          </a:xfrm>
          <a:prstGeom prst="rect">
            <a:avLst/>
          </a:prstGeom>
          <a:noFill/>
        </p:spPr>
        <p:txBody>
          <a:bodyPr wrap="square" rtlCol="0">
            <a:spAutoFit/>
          </a:bodyPr>
          <a:lstStyle/>
          <a:p>
            <a:r>
              <a:rPr lang="en-US" sz="6000"/>
              <a:t>11</a:t>
            </a:r>
          </a:p>
          <a:p>
            <a:endParaRPr lang="en-US" sz="6000"/>
          </a:p>
        </p:txBody>
      </p:sp>
    </p:spTree>
    <p:extLst>
      <p:ext uri="{BB962C8B-B14F-4D97-AF65-F5344CB8AC3E}">
        <p14:creationId xmlns:p14="http://schemas.microsoft.com/office/powerpoint/2010/main" val="1131145703"/>
      </p:ext>
    </p:extLst>
  </p:cSld>
  <p:clrMapOvr>
    <a:masterClrMapping/>
  </p:clrMapOvr>
  <mc:AlternateContent xmlns:mc="http://schemas.openxmlformats.org/markup-compatibility/2006" xmlns:p14="http://schemas.microsoft.com/office/powerpoint/2010/main">
    <mc:Choice Requires="p14">
      <p:transition p14:dur="0" advClick="0" advTm="45360"/>
    </mc:Choice>
    <mc:Fallback xmlns="">
      <p:transition advClick="0" advTm="45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E2545F-9A14-874D-9550-2CE056993FDF}"/>
              </a:ext>
            </a:extLst>
          </p:cNvPr>
          <p:cNvSpPr txBox="1"/>
          <p:nvPr/>
        </p:nvSpPr>
        <p:spPr>
          <a:xfrm>
            <a:off x="1597025" y="914400"/>
            <a:ext cx="10524035" cy="1862048"/>
          </a:xfrm>
          <a:prstGeom prst="rect">
            <a:avLst/>
          </a:prstGeom>
          <a:noFill/>
        </p:spPr>
        <p:txBody>
          <a:bodyPr wrap="none" rtlCol="0">
            <a:spAutoFit/>
          </a:bodyPr>
          <a:lstStyle/>
          <a:p>
            <a:r>
              <a:rPr lang="en-US" sz="11500" b="1">
                <a:solidFill>
                  <a:schemeClr val="bg2">
                    <a:lumMod val="85000"/>
                  </a:schemeClr>
                </a:solidFill>
                <a:latin typeface="DIN Condensed" pitchFamily="2" charset="0"/>
                <a:ea typeface="Helvetica Neue" panose="02000503000000020004" pitchFamily="2" charset="0"/>
                <a:cs typeface="Al Bayan Plain" pitchFamily="2" charset="-78"/>
              </a:rPr>
              <a:t>SRGAN</a:t>
            </a:r>
            <a:r>
              <a:rPr lang="en-US" sz="11500" b="1">
                <a:solidFill>
                  <a:schemeClr val="accent1"/>
                </a:solidFill>
                <a:latin typeface="DIN Condensed" pitchFamily="2" charset="0"/>
                <a:ea typeface="Helvetica Neue" panose="02000503000000020004" pitchFamily="2" charset="0"/>
                <a:cs typeface="Al Bayan Plain" pitchFamily="2" charset="-78"/>
              </a:rPr>
              <a:t>  ARCHITECTURE</a:t>
            </a:r>
            <a:endParaRPr lang="en-US" sz="9600" b="1">
              <a:solidFill>
                <a:schemeClr val="accent1"/>
              </a:solidFill>
              <a:latin typeface="Helvetica Neue" panose="02000503000000020004" pitchFamily="2" charset="0"/>
              <a:ea typeface="Helvetica Neue" panose="02000503000000020004" pitchFamily="2" charset="0"/>
              <a:cs typeface="Al Bayan Plain" pitchFamily="2" charset="-78"/>
            </a:endParaRPr>
          </a:p>
        </p:txBody>
      </p:sp>
      <p:grpSp>
        <p:nvGrpSpPr>
          <p:cNvPr id="88" name="Group 87">
            <a:extLst>
              <a:ext uri="{FF2B5EF4-FFF2-40B4-BE49-F238E27FC236}">
                <a16:creationId xmlns:a16="http://schemas.microsoft.com/office/drawing/2014/main" id="{7DAB67C4-B481-D247-BFA8-FA257D41938B}"/>
              </a:ext>
            </a:extLst>
          </p:cNvPr>
          <p:cNvGrpSpPr/>
          <p:nvPr/>
        </p:nvGrpSpPr>
        <p:grpSpPr>
          <a:xfrm>
            <a:off x="1597025" y="8251104"/>
            <a:ext cx="17145000" cy="4076938"/>
            <a:chOff x="1597025" y="8251104"/>
            <a:chExt cx="17145000" cy="4076938"/>
          </a:xfrm>
        </p:grpSpPr>
        <p:sp>
          <p:nvSpPr>
            <p:cNvPr id="69" name="TextBox 68">
              <a:extLst>
                <a:ext uri="{FF2B5EF4-FFF2-40B4-BE49-F238E27FC236}">
                  <a16:creationId xmlns:a16="http://schemas.microsoft.com/office/drawing/2014/main" id="{23548BA4-D1F4-EB48-AA9B-FF2112BCFE38}"/>
                </a:ext>
              </a:extLst>
            </p:cNvPr>
            <p:cNvSpPr txBox="1"/>
            <p:nvPr/>
          </p:nvSpPr>
          <p:spPr>
            <a:xfrm>
              <a:off x="1597025" y="8251104"/>
              <a:ext cx="2984984" cy="707886"/>
            </a:xfrm>
            <a:prstGeom prst="rect">
              <a:avLst/>
            </a:prstGeom>
            <a:noFill/>
          </p:spPr>
          <p:txBody>
            <a:bodyPr wrap="none" rtlCol="0">
              <a:spAutoFit/>
            </a:bodyPr>
            <a:lstStyle/>
            <a:p>
              <a:r>
                <a:rPr lang="en-US" sz="4000"/>
                <a:t>Discriminator</a:t>
              </a:r>
            </a:p>
          </p:txBody>
        </p:sp>
        <p:sp>
          <p:nvSpPr>
            <p:cNvPr id="81" name="TextBox 80">
              <a:extLst>
                <a:ext uri="{FF2B5EF4-FFF2-40B4-BE49-F238E27FC236}">
                  <a16:creationId xmlns:a16="http://schemas.microsoft.com/office/drawing/2014/main" id="{5752F3CC-FAAF-9B46-AE72-33FD8674A2C2}"/>
                </a:ext>
              </a:extLst>
            </p:cNvPr>
            <p:cNvSpPr txBox="1"/>
            <p:nvPr/>
          </p:nvSpPr>
          <p:spPr>
            <a:xfrm>
              <a:off x="17618743" y="10402669"/>
              <a:ext cx="1047082" cy="646331"/>
            </a:xfrm>
            <a:prstGeom prst="rect">
              <a:avLst/>
            </a:prstGeom>
            <a:noFill/>
          </p:spPr>
          <p:txBody>
            <a:bodyPr wrap="none" rtlCol="0">
              <a:spAutoFit/>
            </a:bodyPr>
            <a:lstStyle/>
            <a:p>
              <a:r>
                <a:rPr lang="en-US"/>
                <a:t>(0,1)</a:t>
              </a:r>
            </a:p>
          </p:txBody>
        </p:sp>
        <p:pic>
          <p:nvPicPr>
            <p:cNvPr id="86" name="Picture 85" descr="A picture containing drawing&#10;&#10;Description automatically generated">
              <a:extLst>
                <a:ext uri="{FF2B5EF4-FFF2-40B4-BE49-F238E27FC236}">
                  <a16:creationId xmlns:a16="http://schemas.microsoft.com/office/drawing/2014/main" id="{0A50E2AA-BB17-5641-A9EE-9E4262A7F7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4731" y="8302142"/>
              <a:ext cx="16047294" cy="4025900"/>
            </a:xfrm>
            <a:prstGeom prst="rect">
              <a:avLst/>
            </a:prstGeom>
          </p:spPr>
        </p:pic>
      </p:grpSp>
      <p:grpSp>
        <p:nvGrpSpPr>
          <p:cNvPr id="87" name="Group 86">
            <a:extLst>
              <a:ext uri="{FF2B5EF4-FFF2-40B4-BE49-F238E27FC236}">
                <a16:creationId xmlns:a16="http://schemas.microsoft.com/office/drawing/2014/main" id="{AC025FD0-3A51-994E-B081-3F7C043C0009}"/>
              </a:ext>
            </a:extLst>
          </p:cNvPr>
          <p:cNvGrpSpPr/>
          <p:nvPr/>
        </p:nvGrpSpPr>
        <p:grpSpPr>
          <a:xfrm>
            <a:off x="1537715" y="3445332"/>
            <a:ext cx="19185510" cy="4886547"/>
            <a:chOff x="1537715" y="3445332"/>
            <a:chExt cx="19185510" cy="4886547"/>
          </a:xfrm>
        </p:grpSpPr>
        <p:sp>
          <p:nvSpPr>
            <p:cNvPr id="82" name="Rectangle 81">
              <a:extLst>
                <a:ext uri="{FF2B5EF4-FFF2-40B4-BE49-F238E27FC236}">
                  <a16:creationId xmlns:a16="http://schemas.microsoft.com/office/drawing/2014/main" id="{4B9D3F58-6499-C844-8E68-424323BEA0F2}"/>
                </a:ext>
              </a:extLst>
            </p:cNvPr>
            <p:cNvSpPr/>
            <p:nvPr/>
          </p:nvSpPr>
          <p:spPr>
            <a:xfrm>
              <a:off x="18208625" y="4876800"/>
              <a:ext cx="2514600" cy="2438400"/>
            </a:xfrm>
            <a:prstGeom prst="rect">
              <a:avLst/>
            </a:prstGeom>
            <a:solidFill>
              <a:srgbClr val="00B050"/>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bg1"/>
                  </a:solidFill>
                  <a:latin typeface="Avenir Next LT Pro" panose="020B0504020202020204" pitchFamily="34" charset="77"/>
                  <a:cs typeface="Al Bayan Plain" pitchFamily="2" charset="-78"/>
                </a:rPr>
                <a:t>Image</a:t>
              </a:r>
            </a:p>
          </p:txBody>
        </p:sp>
        <p:pic>
          <p:nvPicPr>
            <p:cNvPr id="84" name="Picture 83" descr="A screenshot of a cell phone&#10;&#10;Description automatically generated">
              <a:extLst>
                <a:ext uri="{FF2B5EF4-FFF2-40B4-BE49-F238E27FC236}">
                  <a16:creationId xmlns:a16="http://schemas.microsoft.com/office/drawing/2014/main" id="{A9F212A8-E3C1-3244-B414-82D4E43049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164" y="3445332"/>
              <a:ext cx="15442569" cy="4886547"/>
            </a:xfrm>
            <a:prstGeom prst="rect">
              <a:avLst/>
            </a:prstGeom>
          </p:spPr>
        </p:pic>
        <p:sp>
          <p:nvSpPr>
            <p:cNvPr id="68" name="TextBox 67">
              <a:extLst>
                <a:ext uri="{FF2B5EF4-FFF2-40B4-BE49-F238E27FC236}">
                  <a16:creationId xmlns:a16="http://schemas.microsoft.com/office/drawing/2014/main" id="{A9D1D170-9623-EB49-AE51-135536D06EC1}"/>
                </a:ext>
              </a:extLst>
            </p:cNvPr>
            <p:cNvSpPr txBox="1"/>
            <p:nvPr/>
          </p:nvSpPr>
          <p:spPr>
            <a:xfrm>
              <a:off x="1537715" y="3648971"/>
              <a:ext cx="2314031" cy="707886"/>
            </a:xfrm>
            <a:prstGeom prst="rect">
              <a:avLst/>
            </a:prstGeom>
            <a:noFill/>
          </p:spPr>
          <p:txBody>
            <a:bodyPr wrap="none" rtlCol="0">
              <a:spAutoFit/>
            </a:bodyPr>
            <a:lstStyle/>
            <a:p>
              <a:r>
                <a:rPr lang="en-US" sz="4000"/>
                <a:t>Generator</a:t>
              </a:r>
            </a:p>
          </p:txBody>
        </p:sp>
      </p:grpSp>
      <p:sp>
        <p:nvSpPr>
          <p:cNvPr id="12" name="Rectangle 1">
            <a:extLst>
              <a:ext uri="{FF2B5EF4-FFF2-40B4-BE49-F238E27FC236}">
                <a16:creationId xmlns:a16="http://schemas.microsoft.com/office/drawing/2014/main" id="{F77653A6-13E0-DF47-8122-9A101C9811F6}"/>
              </a:ext>
            </a:extLst>
          </p:cNvPr>
          <p:cNvSpPr/>
          <p:nvPr/>
        </p:nvSpPr>
        <p:spPr>
          <a:xfrm flipV="1">
            <a:off x="1617305" y="2514600"/>
            <a:ext cx="11880000" cy="468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E3125C68-68C0-C04A-A918-33D1E85B60F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3348950" y="12687300"/>
            <a:ext cx="812800" cy="812800"/>
          </a:xfrm>
          <a:prstGeom prst="rect">
            <a:avLst/>
          </a:prstGeom>
        </p:spPr>
      </p:pic>
      <p:sp>
        <p:nvSpPr>
          <p:cNvPr id="13" name="TextBox 2">
            <a:extLst>
              <a:ext uri="{FF2B5EF4-FFF2-40B4-BE49-F238E27FC236}">
                <a16:creationId xmlns:a16="http://schemas.microsoft.com/office/drawing/2014/main" id="{316D9401-02E7-B24B-AE7A-3F0C0BA6B3AA}"/>
              </a:ext>
            </a:extLst>
          </p:cNvPr>
          <p:cNvSpPr txBox="1"/>
          <p:nvPr/>
        </p:nvSpPr>
        <p:spPr>
          <a:xfrm>
            <a:off x="22934869" y="470840"/>
            <a:ext cx="2748104" cy="1015663"/>
          </a:xfrm>
          <a:prstGeom prst="rect">
            <a:avLst/>
          </a:prstGeom>
          <a:noFill/>
        </p:spPr>
        <p:txBody>
          <a:bodyPr wrap="square" rtlCol="0">
            <a:spAutoFit/>
          </a:bodyPr>
          <a:lstStyle/>
          <a:p>
            <a:r>
              <a:rPr lang="en-US" sz="6000"/>
              <a:t>12</a:t>
            </a:r>
          </a:p>
        </p:txBody>
      </p:sp>
    </p:spTree>
    <p:custDataLst>
      <p:tags r:id="rId1"/>
    </p:custDataLst>
    <p:extLst>
      <p:ext uri="{BB962C8B-B14F-4D97-AF65-F5344CB8AC3E}">
        <p14:creationId xmlns:p14="http://schemas.microsoft.com/office/powerpoint/2010/main" val="3854246989"/>
      </p:ext>
    </p:extLst>
  </p:cSld>
  <p:clrMapOvr>
    <a:masterClrMapping/>
  </p:clrMapOvr>
  <mc:AlternateContent xmlns:mc="http://schemas.openxmlformats.org/markup-compatibility/2006" xmlns:p14="http://schemas.microsoft.com/office/powerpoint/2010/main">
    <mc:Choice Requires="p14">
      <p:transition p14:dur="0" advClick="0" advTm="40800"/>
    </mc:Choice>
    <mc:Fallback xmlns="">
      <p:transition advClick="0" advTm="40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871E11-2B63-934B-8475-38D48C0C712A}"/>
              </a:ext>
            </a:extLst>
          </p:cNvPr>
          <p:cNvSpPr txBox="1"/>
          <p:nvPr/>
        </p:nvSpPr>
        <p:spPr>
          <a:xfrm>
            <a:off x="1597025" y="914400"/>
            <a:ext cx="12736885" cy="1862048"/>
          </a:xfrm>
          <a:prstGeom prst="rect">
            <a:avLst/>
          </a:prstGeom>
          <a:noFill/>
        </p:spPr>
        <p:txBody>
          <a:bodyPr wrap="none" rtlCol="0">
            <a:spAutoFit/>
          </a:bodyPr>
          <a:lstStyle/>
          <a:p>
            <a:r>
              <a:rPr lang="en-US" sz="11500" b="1">
                <a:solidFill>
                  <a:schemeClr val="bg2">
                    <a:lumMod val="85000"/>
                  </a:schemeClr>
                </a:solidFill>
                <a:latin typeface="DIN Condensed" pitchFamily="2" charset="0"/>
                <a:ea typeface="Helvetica Neue" panose="02000503000000020004" pitchFamily="2" charset="0"/>
                <a:cs typeface="Al Bayan Plain" pitchFamily="2" charset="-78"/>
              </a:rPr>
              <a:t>SRGAN</a:t>
            </a:r>
            <a:r>
              <a:rPr lang="en-US" sz="11500" b="1">
                <a:solidFill>
                  <a:schemeClr val="accent1"/>
                </a:solidFill>
                <a:latin typeface="DIN Condensed" pitchFamily="2" charset="0"/>
                <a:ea typeface="Helvetica Neue" panose="02000503000000020004" pitchFamily="2" charset="0"/>
                <a:cs typeface="Al Bayan Plain" pitchFamily="2" charset="-78"/>
              </a:rPr>
              <a:t>  ADVERSARIAL LOSS</a:t>
            </a:r>
            <a:endParaRPr lang="en-US" sz="9600" b="1">
              <a:solidFill>
                <a:schemeClr val="bg2">
                  <a:lumMod val="95000"/>
                </a:schemeClr>
              </a:solidFill>
              <a:latin typeface="Helvetica Neue" panose="02000503000000020004" pitchFamily="2" charset="0"/>
              <a:ea typeface="Helvetica Neue" panose="02000503000000020004" pitchFamily="2" charset="0"/>
              <a:cs typeface="Al Bayan Plain" pitchFamily="2" charset="-78"/>
            </a:endParaRPr>
          </a:p>
        </p:txBody>
      </p:sp>
      <p:sp>
        <p:nvSpPr>
          <p:cNvPr id="4" name="Rectangle 3">
            <a:extLst>
              <a:ext uri="{FF2B5EF4-FFF2-40B4-BE49-F238E27FC236}">
                <a16:creationId xmlns:a16="http://schemas.microsoft.com/office/drawing/2014/main" id="{B6C1E1DB-3EDB-CA47-8612-82BCDDD0710D}"/>
              </a:ext>
            </a:extLst>
          </p:cNvPr>
          <p:cNvSpPr/>
          <p:nvPr/>
        </p:nvSpPr>
        <p:spPr>
          <a:xfrm flipV="1">
            <a:off x="1600476" y="2560260"/>
            <a:ext cx="14931749" cy="468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97A2C12-EC2D-F341-A341-66CF89D97108}"/>
              </a:ext>
            </a:extLst>
          </p:cNvPr>
          <p:cNvSpPr txBox="1"/>
          <p:nvPr/>
        </p:nvSpPr>
        <p:spPr>
          <a:xfrm>
            <a:off x="1597025" y="3657600"/>
            <a:ext cx="4488536" cy="1015663"/>
          </a:xfrm>
          <a:prstGeom prst="rect">
            <a:avLst/>
          </a:prstGeom>
          <a:noFill/>
        </p:spPr>
        <p:txBody>
          <a:bodyPr wrap="none" rtlCol="0">
            <a:spAutoFit/>
          </a:bodyPr>
          <a:lstStyle/>
          <a:p>
            <a:r>
              <a:rPr lang="en-US" sz="6000">
                <a:solidFill>
                  <a:schemeClr val="accent1">
                    <a:lumMod val="75000"/>
                  </a:schemeClr>
                </a:solidFill>
              </a:rPr>
              <a:t>Discriminator</a:t>
            </a:r>
            <a:r>
              <a:rPr lang="en-US"/>
              <a:t> </a:t>
            </a:r>
          </a:p>
        </p:txBody>
      </p:sp>
      <p:sp>
        <p:nvSpPr>
          <p:cNvPr id="13" name="TextBox 12">
            <a:extLst>
              <a:ext uri="{FF2B5EF4-FFF2-40B4-BE49-F238E27FC236}">
                <a16:creationId xmlns:a16="http://schemas.microsoft.com/office/drawing/2014/main" id="{3570EF9C-C2E8-7748-B2D8-CE6619117C0D}"/>
              </a:ext>
            </a:extLst>
          </p:cNvPr>
          <p:cNvSpPr txBox="1"/>
          <p:nvPr/>
        </p:nvSpPr>
        <p:spPr>
          <a:xfrm>
            <a:off x="1597025" y="6096464"/>
            <a:ext cx="3482107" cy="1015663"/>
          </a:xfrm>
          <a:prstGeom prst="rect">
            <a:avLst/>
          </a:prstGeom>
          <a:noFill/>
        </p:spPr>
        <p:txBody>
          <a:bodyPr wrap="none" rtlCol="0">
            <a:spAutoFit/>
          </a:bodyPr>
          <a:lstStyle/>
          <a:p>
            <a:r>
              <a:rPr lang="en-US" sz="6000">
                <a:solidFill>
                  <a:schemeClr val="accent1">
                    <a:lumMod val="75000"/>
                  </a:schemeClr>
                </a:solidFill>
              </a:rPr>
              <a:t>Generator</a:t>
            </a:r>
            <a:r>
              <a:rPr lang="en-US" sz="3200"/>
              <a:t>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C7FD86-04DE-464D-9E94-87F4F08C2EF5}"/>
                  </a:ext>
                </a:extLst>
              </p:cNvPr>
              <p:cNvSpPr txBox="1"/>
              <p:nvPr/>
            </p:nvSpPr>
            <p:spPr>
              <a:xfrm>
                <a:off x="1983981" y="4834477"/>
                <a:ext cx="10876119" cy="833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5400" b="0" i="1" smtClean="0">
                              <a:solidFill>
                                <a:schemeClr val="tx1"/>
                              </a:solidFill>
                              <a:latin typeface="Cambria Math" panose="02040503050406030204" pitchFamily="18" charset="0"/>
                            </a:rPr>
                          </m:ctrlPr>
                        </m:sSubPr>
                        <m:e>
                          <m:r>
                            <a:rPr lang="en-CA" sz="5400" b="0" i="1" smtClean="0">
                              <a:solidFill>
                                <a:schemeClr val="tx1"/>
                              </a:solidFill>
                              <a:latin typeface="Cambria Math" panose="02040503050406030204" pitchFamily="18" charset="0"/>
                            </a:rPr>
                            <m:t>𝐿</m:t>
                          </m:r>
                        </m:e>
                        <m:sub>
                          <m:r>
                            <a:rPr lang="en-CA" sz="5400" b="0" i="1" smtClean="0">
                              <a:solidFill>
                                <a:schemeClr val="tx1"/>
                              </a:solidFill>
                              <a:latin typeface="Cambria Math" panose="02040503050406030204" pitchFamily="18" charset="0"/>
                            </a:rPr>
                            <m:t>𝐷</m:t>
                          </m:r>
                        </m:sub>
                      </m:sSub>
                      <m:r>
                        <a:rPr lang="en-CA" sz="5400" b="0" i="1" smtClean="0">
                          <a:solidFill>
                            <a:schemeClr val="tx1"/>
                          </a:solidFill>
                          <a:latin typeface="Cambria Math" panose="02040503050406030204" pitchFamily="18" charset="0"/>
                        </a:rPr>
                        <m:t>=</m:t>
                      </m:r>
                      <m:func>
                        <m:funcPr>
                          <m:ctrlPr>
                            <a:rPr lang="en-CA" sz="5400" b="0" i="1" smtClean="0">
                              <a:solidFill>
                                <a:schemeClr val="tx1"/>
                              </a:solidFill>
                              <a:latin typeface="Cambria Math" panose="02040503050406030204" pitchFamily="18" charset="0"/>
                            </a:rPr>
                          </m:ctrlPr>
                        </m:funcPr>
                        <m:fName>
                          <m:r>
                            <a:rPr lang="en-CA" sz="5400" b="0" i="0" smtClean="0">
                              <a:solidFill>
                                <a:schemeClr val="tx1"/>
                              </a:solidFill>
                              <a:latin typeface="Cambria Math" panose="02040503050406030204" pitchFamily="18" charset="0"/>
                            </a:rPr>
                            <m:t>−</m:t>
                          </m:r>
                          <m:r>
                            <m:rPr>
                              <m:sty m:val="p"/>
                            </m:rPr>
                            <a:rPr lang="en-CA" sz="5400" b="0" i="0" smtClean="0">
                              <a:solidFill>
                                <a:schemeClr val="tx1"/>
                              </a:solidFill>
                              <a:latin typeface="Cambria Math" panose="02040503050406030204" pitchFamily="18" charset="0"/>
                            </a:rPr>
                            <m:t>log</m:t>
                          </m:r>
                        </m:fName>
                        <m:e>
                          <m:r>
                            <a:rPr lang="en-CA" sz="5400" b="0" i="1" smtClean="0">
                              <a:solidFill>
                                <a:schemeClr val="tx1"/>
                              </a:solidFill>
                              <a:latin typeface="Cambria Math" panose="02040503050406030204" pitchFamily="18" charset="0"/>
                            </a:rPr>
                            <m:t>𝐷</m:t>
                          </m:r>
                          <m:r>
                            <a:rPr lang="en-CA" sz="5400" b="0" i="1" smtClean="0">
                              <a:solidFill>
                                <a:schemeClr val="tx1"/>
                              </a:solidFill>
                              <a:latin typeface="Cambria Math" panose="02040503050406030204" pitchFamily="18" charset="0"/>
                            </a:rPr>
                            <m:t>(</m:t>
                          </m:r>
                          <m:sSup>
                            <m:sSupPr>
                              <m:ctrlPr>
                                <a:rPr lang="en-CA" sz="5400" i="1">
                                  <a:latin typeface="Cambria Math" panose="02040503050406030204" pitchFamily="18" charset="0"/>
                                </a:rPr>
                              </m:ctrlPr>
                            </m:sSupPr>
                            <m:e>
                              <m:r>
                                <a:rPr lang="en-CA" sz="5400" i="1">
                                  <a:latin typeface="Cambria Math" panose="02040503050406030204" pitchFamily="18" charset="0"/>
                                </a:rPr>
                                <m:t>𝐼</m:t>
                              </m:r>
                            </m:e>
                            <m:sup>
                              <m:r>
                                <a:rPr lang="en-CA" sz="5400" i="1">
                                  <a:latin typeface="Cambria Math" panose="02040503050406030204" pitchFamily="18" charset="0"/>
                                </a:rPr>
                                <m:t>𝑅</m:t>
                              </m:r>
                            </m:sup>
                          </m:sSup>
                          <m:r>
                            <a:rPr lang="en-CA" sz="5400" b="0" i="1" smtClean="0">
                              <a:solidFill>
                                <a:schemeClr val="tx1"/>
                              </a:solidFill>
                              <a:latin typeface="Cambria Math" panose="02040503050406030204" pitchFamily="18" charset="0"/>
                            </a:rPr>
                            <m:t>)</m:t>
                          </m:r>
                        </m:e>
                      </m:func>
                      <m:func>
                        <m:funcPr>
                          <m:ctrlPr>
                            <a:rPr lang="en-CA" sz="5400" i="1">
                              <a:solidFill>
                                <a:schemeClr val="tx1"/>
                              </a:solidFill>
                              <a:latin typeface="Cambria Math" panose="02040503050406030204" pitchFamily="18" charset="0"/>
                            </a:rPr>
                          </m:ctrlPr>
                        </m:funcPr>
                        <m:fName>
                          <m:r>
                            <a:rPr lang="en-CA" sz="5400" b="0" i="0" smtClean="0">
                              <a:solidFill>
                                <a:schemeClr val="tx1"/>
                              </a:solidFill>
                              <a:latin typeface="Cambria Math" panose="02040503050406030204" pitchFamily="18" charset="0"/>
                            </a:rPr>
                            <m:t>−</m:t>
                          </m:r>
                          <m:r>
                            <m:rPr>
                              <m:sty m:val="p"/>
                            </m:rPr>
                            <a:rPr lang="en-CA" sz="5400">
                              <a:solidFill>
                                <a:schemeClr val="tx1"/>
                              </a:solidFill>
                              <a:latin typeface="Cambria Math" panose="02040503050406030204" pitchFamily="18" charset="0"/>
                            </a:rPr>
                            <m:t>log</m:t>
                          </m:r>
                        </m:fName>
                        <m:e>
                          <m:r>
                            <a:rPr lang="en-CA" sz="5400" b="0" i="1" smtClean="0">
                              <a:solidFill>
                                <a:schemeClr val="tx1"/>
                              </a:solidFill>
                              <a:latin typeface="Cambria Math" panose="02040503050406030204" pitchFamily="18" charset="0"/>
                            </a:rPr>
                            <m:t>(1− </m:t>
                          </m:r>
                          <m:r>
                            <a:rPr lang="en-CA" sz="5400" i="1">
                              <a:solidFill>
                                <a:schemeClr val="tx1"/>
                              </a:solidFill>
                              <a:latin typeface="Cambria Math" panose="02040503050406030204" pitchFamily="18" charset="0"/>
                            </a:rPr>
                            <m:t>𝐷</m:t>
                          </m:r>
                          <m:d>
                            <m:dPr>
                              <m:ctrlPr>
                                <a:rPr lang="en-CA" sz="5400" i="1">
                                  <a:solidFill>
                                    <a:schemeClr val="tx1"/>
                                  </a:solidFill>
                                  <a:latin typeface="Cambria Math" panose="02040503050406030204" pitchFamily="18" charset="0"/>
                                </a:rPr>
                              </m:ctrlPr>
                            </m:dPr>
                            <m:e>
                              <m:sSup>
                                <m:sSupPr>
                                  <m:ctrlPr>
                                    <a:rPr lang="en-CA" sz="5400" i="1">
                                      <a:solidFill>
                                        <a:schemeClr val="tx1"/>
                                      </a:solidFill>
                                      <a:latin typeface="Cambria Math" panose="02040503050406030204" pitchFamily="18" charset="0"/>
                                    </a:rPr>
                                  </m:ctrlPr>
                                </m:sSupPr>
                                <m:e>
                                  <m:r>
                                    <a:rPr lang="en-CA" sz="5400" i="1">
                                      <a:solidFill>
                                        <a:schemeClr val="tx1"/>
                                      </a:solidFill>
                                      <a:latin typeface="Cambria Math" panose="02040503050406030204" pitchFamily="18" charset="0"/>
                                    </a:rPr>
                                    <m:t>𝐼</m:t>
                                  </m:r>
                                </m:e>
                                <m:sup>
                                  <m:r>
                                    <a:rPr lang="en-CA" sz="5400" b="0" i="1" smtClean="0">
                                      <a:solidFill>
                                        <a:schemeClr val="tx1"/>
                                      </a:solidFill>
                                      <a:latin typeface="Cambria Math" panose="02040503050406030204" pitchFamily="18" charset="0"/>
                                    </a:rPr>
                                    <m:t>𝑆𝑅</m:t>
                                  </m:r>
                                </m:sup>
                              </m:sSup>
                            </m:e>
                          </m:d>
                          <m:r>
                            <a:rPr lang="en-CA" sz="5400" b="0" i="1" smtClean="0">
                              <a:solidFill>
                                <a:schemeClr val="tx1"/>
                              </a:solidFill>
                              <a:latin typeface="Cambria Math" panose="02040503050406030204" pitchFamily="18" charset="0"/>
                            </a:rPr>
                            <m:t>)</m:t>
                          </m:r>
                        </m:e>
                      </m:func>
                    </m:oMath>
                  </m:oMathPara>
                </a14:m>
                <a:endParaRPr lang="en-US" sz="5400">
                  <a:solidFill>
                    <a:schemeClr val="accent1"/>
                  </a:solidFill>
                </a:endParaRPr>
              </a:p>
            </p:txBody>
          </p:sp>
        </mc:Choice>
        <mc:Fallback xmlns="">
          <p:sp>
            <p:nvSpPr>
              <p:cNvPr id="14" name="TextBox 13">
                <a:extLst>
                  <a:ext uri="{FF2B5EF4-FFF2-40B4-BE49-F238E27FC236}">
                    <a16:creationId xmlns:a16="http://schemas.microsoft.com/office/drawing/2014/main" id="{63C7FD86-04DE-464D-9E94-87F4F08C2EF5}"/>
                  </a:ext>
                </a:extLst>
              </p:cNvPr>
              <p:cNvSpPr txBox="1">
                <a:spLocks noRot="1" noChangeAspect="1" noMove="1" noResize="1" noEditPoints="1" noAdjustHandles="1" noChangeArrowheads="1" noChangeShapeType="1" noTextEdit="1"/>
              </p:cNvSpPr>
              <p:nvPr/>
            </p:nvSpPr>
            <p:spPr>
              <a:xfrm>
                <a:off x="1983981" y="4834477"/>
                <a:ext cx="10876119" cy="8336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F08790B-94F1-EE4B-AB7E-E20F61DEC618}"/>
                  </a:ext>
                </a:extLst>
              </p:cNvPr>
              <p:cNvSpPr txBox="1"/>
              <p:nvPr/>
            </p:nvSpPr>
            <p:spPr>
              <a:xfrm>
                <a:off x="2206625" y="7405682"/>
                <a:ext cx="5367816" cy="833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5400" b="0" i="1" smtClean="0">
                              <a:solidFill>
                                <a:schemeClr val="tx1"/>
                              </a:solidFill>
                              <a:latin typeface="Cambria Math" panose="02040503050406030204" pitchFamily="18" charset="0"/>
                            </a:rPr>
                          </m:ctrlPr>
                        </m:sSubPr>
                        <m:e>
                          <m:r>
                            <a:rPr lang="en-CA" sz="5400" b="0" i="1" smtClean="0">
                              <a:solidFill>
                                <a:schemeClr val="tx1"/>
                              </a:solidFill>
                              <a:latin typeface="Cambria Math" panose="02040503050406030204" pitchFamily="18" charset="0"/>
                            </a:rPr>
                            <m:t>𝐿</m:t>
                          </m:r>
                        </m:e>
                        <m:sub>
                          <m:r>
                            <a:rPr lang="en-CA" sz="5400" b="0" i="1" smtClean="0">
                              <a:solidFill>
                                <a:schemeClr val="tx1"/>
                              </a:solidFill>
                              <a:latin typeface="Cambria Math" panose="02040503050406030204" pitchFamily="18" charset="0"/>
                            </a:rPr>
                            <m:t>𝐺</m:t>
                          </m:r>
                        </m:sub>
                      </m:sSub>
                      <m:r>
                        <a:rPr lang="en-CA" sz="5400" b="0" i="1" smtClean="0">
                          <a:solidFill>
                            <a:schemeClr val="tx1"/>
                          </a:solidFill>
                          <a:latin typeface="Cambria Math" panose="02040503050406030204" pitchFamily="18" charset="0"/>
                        </a:rPr>
                        <m:t>=</m:t>
                      </m:r>
                      <m:func>
                        <m:funcPr>
                          <m:ctrlPr>
                            <a:rPr lang="en-CA" sz="5400" b="0" i="1" smtClean="0">
                              <a:solidFill>
                                <a:schemeClr val="tx1"/>
                              </a:solidFill>
                              <a:latin typeface="Cambria Math" panose="02040503050406030204" pitchFamily="18" charset="0"/>
                            </a:rPr>
                          </m:ctrlPr>
                        </m:funcPr>
                        <m:fName>
                          <m:r>
                            <a:rPr lang="en-CA" sz="5400" b="0" i="0" smtClean="0">
                              <a:solidFill>
                                <a:schemeClr val="tx1"/>
                              </a:solidFill>
                              <a:latin typeface="Cambria Math" panose="02040503050406030204" pitchFamily="18" charset="0"/>
                            </a:rPr>
                            <m:t>−</m:t>
                          </m:r>
                          <m:r>
                            <m:rPr>
                              <m:sty m:val="p"/>
                            </m:rPr>
                            <a:rPr lang="en-CA" sz="5400" b="0" i="0" smtClean="0">
                              <a:solidFill>
                                <a:schemeClr val="tx1"/>
                              </a:solidFill>
                              <a:latin typeface="Cambria Math" panose="02040503050406030204" pitchFamily="18" charset="0"/>
                            </a:rPr>
                            <m:t>log</m:t>
                          </m:r>
                        </m:fName>
                        <m:e>
                          <m:r>
                            <a:rPr lang="en-CA" sz="5400" b="0" i="1" smtClean="0">
                              <a:solidFill>
                                <a:schemeClr val="tx1"/>
                              </a:solidFill>
                              <a:latin typeface="Cambria Math" panose="02040503050406030204" pitchFamily="18" charset="0"/>
                            </a:rPr>
                            <m:t>𝐷</m:t>
                          </m:r>
                          <m:r>
                            <a:rPr lang="en-CA" sz="5400" b="0" i="1" smtClean="0">
                              <a:solidFill>
                                <a:schemeClr val="tx1"/>
                              </a:solidFill>
                              <a:latin typeface="Cambria Math" panose="02040503050406030204" pitchFamily="18" charset="0"/>
                            </a:rPr>
                            <m:t>(</m:t>
                          </m:r>
                          <m:sSup>
                            <m:sSupPr>
                              <m:ctrlPr>
                                <a:rPr lang="en-CA" sz="5400" b="0" i="1" smtClean="0">
                                  <a:solidFill>
                                    <a:schemeClr val="tx1"/>
                                  </a:solidFill>
                                  <a:latin typeface="Cambria Math" panose="02040503050406030204" pitchFamily="18" charset="0"/>
                                </a:rPr>
                              </m:ctrlPr>
                            </m:sSupPr>
                            <m:e>
                              <m:r>
                                <a:rPr lang="en-CA" sz="5400" b="0" i="1" smtClean="0">
                                  <a:solidFill>
                                    <a:schemeClr val="tx1"/>
                                  </a:solidFill>
                                  <a:latin typeface="Cambria Math" panose="02040503050406030204" pitchFamily="18" charset="0"/>
                                </a:rPr>
                                <m:t>𝐼</m:t>
                              </m:r>
                            </m:e>
                            <m:sup>
                              <m:r>
                                <a:rPr lang="en-CA" sz="5400" b="0" i="1" smtClean="0">
                                  <a:solidFill>
                                    <a:schemeClr val="tx1"/>
                                  </a:solidFill>
                                  <a:latin typeface="Cambria Math" panose="02040503050406030204" pitchFamily="18" charset="0"/>
                                </a:rPr>
                                <m:t>𝑆𝑅</m:t>
                              </m:r>
                            </m:sup>
                          </m:sSup>
                          <m:r>
                            <a:rPr lang="en-CA" sz="5400" b="0" i="1" smtClean="0">
                              <a:solidFill>
                                <a:schemeClr val="tx1"/>
                              </a:solidFill>
                              <a:latin typeface="Cambria Math" panose="02040503050406030204" pitchFamily="18" charset="0"/>
                            </a:rPr>
                            <m:t>)</m:t>
                          </m:r>
                        </m:e>
                      </m:func>
                    </m:oMath>
                  </m:oMathPara>
                </a14:m>
                <a:endParaRPr lang="en-US">
                  <a:solidFill>
                    <a:schemeClr val="accent1"/>
                  </a:solidFill>
                </a:endParaRPr>
              </a:p>
            </p:txBody>
          </p:sp>
        </mc:Choice>
        <mc:Fallback xmlns="">
          <p:sp>
            <p:nvSpPr>
              <p:cNvPr id="15" name="TextBox 14">
                <a:extLst>
                  <a:ext uri="{FF2B5EF4-FFF2-40B4-BE49-F238E27FC236}">
                    <a16:creationId xmlns:a16="http://schemas.microsoft.com/office/drawing/2014/main" id="{EF08790B-94F1-EE4B-AB7E-E20F61DEC618}"/>
                  </a:ext>
                </a:extLst>
              </p:cNvPr>
              <p:cNvSpPr txBox="1">
                <a:spLocks noRot="1" noChangeAspect="1" noMove="1" noResize="1" noEditPoints="1" noAdjustHandles="1" noChangeArrowheads="1" noChangeShapeType="1" noTextEdit="1"/>
              </p:cNvSpPr>
              <p:nvPr/>
            </p:nvSpPr>
            <p:spPr>
              <a:xfrm>
                <a:off x="2206625" y="7405682"/>
                <a:ext cx="5367816" cy="833690"/>
              </a:xfrm>
              <a:prstGeom prst="rect">
                <a:avLst/>
              </a:prstGeom>
              <a:blipFill>
                <a:blip r:embed="rId6"/>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B9ED50A6-434C-F142-AF78-77647681B755}"/>
              </a:ext>
            </a:extLst>
          </p:cNvPr>
          <p:cNvSpPr txBox="1"/>
          <p:nvPr/>
        </p:nvSpPr>
        <p:spPr>
          <a:xfrm>
            <a:off x="1749425" y="8811808"/>
            <a:ext cx="2003049" cy="769441"/>
          </a:xfrm>
          <a:prstGeom prst="rect">
            <a:avLst/>
          </a:prstGeom>
          <a:noFill/>
        </p:spPr>
        <p:txBody>
          <a:bodyPr wrap="none" rtlCol="0">
            <a:spAutoFit/>
          </a:bodyPr>
          <a:lstStyle/>
          <a:p>
            <a:r>
              <a:rPr lang="en-US" sz="4400"/>
              <a:t>Where, </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146BB96-B4BF-AB42-8AF4-36EF299B4EC1}"/>
                  </a:ext>
                </a:extLst>
              </p:cNvPr>
              <p:cNvSpPr/>
              <p:nvPr/>
            </p:nvSpPr>
            <p:spPr>
              <a:xfrm>
                <a:off x="1983981" y="9993487"/>
                <a:ext cx="11980652"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4400" i="1" smtClean="0">
                          <a:latin typeface="Cambria Math" panose="02040503050406030204" pitchFamily="18" charset="0"/>
                        </a:rPr>
                        <m:t>𝐷</m:t>
                      </m:r>
                      <m:d>
                        <m:dPr>
                          <m:ctrlPr>
                            <a:rPr lang="en-CA" sz="4400" i="1" smtClean="0">
                              <a:latin typeface="Cambria Math" panose="02040503050406030204" pitchFamily="18" charset="0"/>
                            </a:rPr>
                          </m:ctrlPr>
                        </m:dPr>
                        <m:e>
                          <m:r>
                            <a:rPr lang="en-CA" sz="4400" b="0" i="1" smtClean="0">
                              <a:latin typeface="Cambria Math" panose="02040503050406030204" pitchFamily="18" charset="0"/>
                            </a:rPr>
                            <m:t>𝐼</m:t>
                          </m:r>
                        </m:e>
                      </m:d>
                      <m:r>
                        <a:rPr lang="en-CA" sz="4400" b="0" i="1" smtClean="0">
                          <a:latin typeface="Cambria Math" panose="02040503050406030204" pitchFamily="18" charset="0"/>
                        </a:rPr>
                        <m:t>=</m:t>
                      </m:r>
                      <m:r>
                        <a:rPr lang="en-CA" sz="4400" b="0" i="1" smtClean="0">
                          <a:latin typeface="Cambria Math" panose="02040503050406030204" pitchFamily="18" charset="0"/>
                        </a:rPr>
                        <m:t>𝑜𝑢𝑡𝑝𝑢𝑡</m:t>
                      </m:r>
                      <m:r>
                        <a:rPr lang="en-CA" sz="4400" b="0" i="1" smtClean="0">
                          <a:latin typeface="Cambria Math" panose="02040503050406030204" pitchFamily="18" charset="0"/>
                        </a:rPr>
                        <m:t> </m:t>
                      </m:r>
                      <m:r>
                        <a:rPr lang="en-CA" sz="4400" b="0" i="1" smtClean="0">
                          <a:latin typeface="Cambria Math" panose="02040503050406030204" pitchFamily="18" charset="0"/>
                        </a:rPr>
                        <m:t>𝑜𝑓</m:t>
                      </m:r>
                      <m:r>
                        <a:rPr lang="en-CA" sz="4400" b="0" i="1" smtClean="0">
                          <a:latin typeface="Cambria Math" panose="02040503050406030204" pitchFamily="18" charset="0"/>
                        </a:rPr>
                        <m:t> </m:t>
                      </m:r>
                      <m:r>
                        <a:rPr lang="en-CA" sz="4400" b="0" i="1" smtClean="0">
                          <a:latin typeface="Cambria Math" panose="02040503050406030204" pitchFamily="18" charset="0"/>
                        </a:rPr>
                        <m:t>𝑑𝑖𝑠𝑐𝑟𝑖𝑚𝑖𝑛𝑎𝑡𝑜𝑟</m:t>
                      </m:r>
                      <m:r>
                        <a:rPr lang="en-CA" sz="4400" b="0" i="1" smtClean="0">
                          <a:latin typeface="Cambria Math" panose="02040503050406030204" pitchFamily="18" charset="0"/>
                        </a:rPr>
                        <m:t> </m:t>
                      </m:r>
                      <m:r>
                        <a:rPr lang="en-CA" sz="4400" b="0" i="1" smtClean="0">
                          <a:latin typeface="Cambria Math" panose="02040503050406030204" pitchFamily="18" charset="0"/>
                        </a:rPr>
                        <m:t>𝑔𝑖𝑣𝑒𝑛</m:t>
                      </m:r>
                      <m:r>
                        <a:rPr lang="en-CA" sz="4400" b="0" i="1" smtClean="0">
                          <a:latin typeface="Cambria Math" panose="02040503050406030204" pitchFamily="18" charset="0"/>
                        </a:rPr>
                        <m:t> </m:t>
                      </m:r>
                      <m:r>
                        <a:rPr lang="en-CA" sz="4400" b="0" i="1" smtClean="0">
                          <a:latin typeface="Cambria Math" panose="02040503050406030204" pitchFamily="18" charset="0"/>
                        </a:rPr>
                        <m:t>𝑖𝑚𝑎𝑔𝑒</m:t>
                      </m:r>
                      <m:r>
                        <a:rPr lang="en-CA" sz="4400" b="0" i="1" smtClean="0">
                          <a:latin typeface="Cambria Math" panose="02040503050406030204" pitchFamily="18" charset="0"/>
                        </a:rPr>
                        <m:t> </m:t>
                      </m:r>
                      <m:r>
                        <a:rPr lang="en-CA" sz="4400" b="0" i="1" smtClean="0">
                          <a:latin typeface="Cambria Math" panose="02040503050406030204" pitchFamily="18" charset="0"/>
                        </a:rPr>
                        <m:t>𝐼</m:t>
                      </m:r>
                    </m:oMath>
                  </m:oMathPara>
                </a14:m>
                <a:endParaRPr lang="en-US" sz="4400"/>
              </a:p>
            </p:txBody>
          </p:sp>
        </mc:Choice>
        <mc:Fallback xmlns="">
          <p:sp>
            <p:nvSpPr>
              <p:cNvPr id="17" name="Rectangle 16">
                <a:extLst>
                  <a:ext uri="{FF2B5EF4-FFF2-40B4-BE49-F238E27FC236}">
                    <a16:creationId xmlns:a16="http://schemas.microsoft.com/office/drawing/2014/main" id="{0146BB96-B4BF-AB42-8AF4-36EF299B4EC1}"/>
                  </a:ext>
                </a:extLst>
              </p:cNvPr>
              <p:cNvSpPr>
                <a:spLocks noRot="1" noChangeAspect="1" noMove="1" noResize="1" noEditPoints="1" noAdjustHandles="1" noChangeArrowheads="1" noChangeShapeType="1" noTextEdit="1"/>
              </p:cNvSpPr>
              <p:nvPr/>
            </p:nvSpPr>
            <p:spPr>
              <a:xfrm>
                <a:off x="1983981" y="9993487"/>
                <a:ext cx="11980652" cy="7694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4C5574A-9770-4F4A-A29E-014877D586CA}"/>
                  </a:ext>
                </a:extLst>
              </p:cNvPr>
              <p:cNvSpPr/>
              <p:nvPr/>
            </p:nvSpPr>
            <p:spPr>
              <a:xfrm>
                <a:off x="1983981" y="11346932"/>
                <a:ext cx="12795619"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CA" sz="4400" i="1" smtClean="0">
                              <a:latin typeface="Cambria Math" panose="02040503050406030204" pitchFamily="18" charset="0"/>
                            </a:rPr>
                          </m:ctrlPr>
                        </m:sSupPr>
                        <m:e>
                          <m:r>
                            <a:rPr lang="en-CA" sz="4400" i="1">
                              <a:latin typeface="Cambria Math" panose="02040503050406030204" pitchFamily="18" charset="0"/>
                            </a:rPr>
                            <m:t>𝐼</m:t>
                          </m:r>
                        </m:e>
                        <m:sup>
                          <m:r>
                            <a:rPr lang="en-CA" sz="4400" i="1">
                              <a:latin typeface="Cambria Math" panose="02040503050406030204" pitchFamily="18" charset="0"/>
                            </a:rPr>
                            <m:t>𝑅</m:t>
                          </m:r>
                        </m:sup>
                      </m:sSup>
                      <m:r>
                        <a:rPr lang="en-CA" sz="4400" b="0" i="1" smtClean="0">
                          <a:latin typeface="Cambria Math" panose="02040503050406030204" pitchFamily="18" charset="0"/>
                        </a:rPr>
                        <m:t>, </m:t>
                      </m:r>
                      <m:sSup>
                        <m:sSupPr>
                          <m:ctrlPr>
                            <a:rPr lang="en-CA" sz="4400" b="0" i="1" smtClean="0">
                              <a:latin typeface="Cambria Math" panose="02040503050406030204" pitchFamily="18" charset="0"/>
                            </a:rPr>
                          </m:ctrlPr>
                        </m:sSupPr>
                        <m:e>
                          <m:r>
                            <a:rPr lang="en-CA" sz="4400" b="0" i="1" smtClean="0">
                              <a:latin typeface="Cambria Math" panose="02040503050406030204" pitchFamily="18" charset="0"/>
                            </a:rPr>
                            <m:t>𝐼</m:t>
                          </m:r>
                        </m:e>
                        <m:sup>
                          <m:r>
                            <a:rPr lang="en-CA" sz="4400" b="0" i="1" smtClean="0">
                              <a:latin typeface="Cambria Math" panose="02040503050406030204" pitchFamily="18" charset="0"/>
                            </a:rPr>
                            <m:t>𝑆𝑅</m:t>
                          </m:r>
                        </m:sup>
                      </m:sSup>
                      <m:r>
                        <a:rPr lang="en-CA" sz="4400" b="0" i="1" smtClean="0">
                          <a:latin typeface="Cambria Math" panose="02040503050406030204" pitchFamily="18" charset="0"/>
                        </a:rPr>
                        <m:t>=</m:t>
                      </m:r>
                      <m:r>
                        <a:rPr lang="en-CA" sz="4400" b="0" i="1" smtClean="0">
                          <a:latin typeface="Cambria Math" panose="02040503050406030204" pitchFamily="18" charset="0"/>
                        </a:rPr>
                        <m:t>𝑟𝑒𝑎𝑙</m:t>
                      </m:r>
                      <m:r>
                        <a:rPr lang="en-CA" sz="4400" b="0" i="1" smtClean="0">
                          <a:latin typeface="Cambria Math" panose="02040503050406030204" pitchFamily="18" charset="0"/>
                        </a:rPr>
                        <m:t> </m:t>
                      </m:r>
                      <m:r>
                        <a:rPr lang="en-CA" sz="4400" b="0" i="1" smtClean="0">
                          <a:latin typeface="Cambria Math" panose="02040503050406030204" pitchFamily="18" charset="0"/>
                        </a:rPr>
                        <m:t>𝑎𝑛𝑑</m:t>
                      </m:r>
                      <m:r>
                        <a:rPr lang="en-CA" sz="4400" b="0" i="1" smtClean="0">
                          <a:latin typeface="Cambria Math" panose="02040503050406030204" pitchFamily="18" charset="0"/>
                        </a:rPr>
                        <m:t> </m:t>
                      </m:r>
                      <m:r>
                        <a:rPr lang="en-CA" sz="4400" b="0" i="1" smtClean="0">
                          <a:latin typeface="Cambria Math" panose="02040503050406030204" pitchFamily="18" charset="0"/>
                        </a:rPr>
                        <m:t>𝑔𝑒𝑛𝑒𝑟𝑎𝑡𝑒𝑑</m:t>
                      </m:r>
                      <m:r>
                        <a:rPr lang="en-CA" sz="4400" b="0" i="1" smtClean="0">
                          <a:latin typeface="Cambria Math" panose="02040503050406030204" pitchFamily="18" charset="0"/>
                        </a:rPr>
                        <m:t> </m:t>
                      </m:r>
                      <m:r>
                        <a:rPr lang="en-CA" sz="4400" b="0" i="1" smtClean="0">
                          <a:latin typeface="Cambria Math" panose="02040503050406030204" pitchFamily="18" charset="0"/>
                        </a:rPr>
                        <m:t>𝑖𝑚𝑎𝑔𝑒𝑠</m:t>
                      </m:r>
                      <m:r>
                        <a:rPr lang="en-CA" sz="4400" b="0" i="1" smtClean="0">
                          <a:latin typeface="Cambria Math" panose="02040503050406030204" pitchFamily="18" charset="0"/>
                        </a:rPr>
                        <m:t> </m:t>
                      </m:r>
                      <m:r>
                        <a:rPr lang="en-CA" sz="4400" b="0" i="1" smtClean="0">
                          <a:latin typeface="Cambria Math" panose="02040503050406030204" pitchFamily="18" charset="0"/>
                        </a:rPr>
                        <m:t>𝑟𝑒𝑠𝑝𝑒𝑐𝑡𝑖𝑣𝑒𝑙𝑦</m:t>
                      </m:r>
                    </m:oMath>
                  </m:oMathPara>
                </a14:m>
                <a:endParaRPr lang="en-US" sz="4400"/>
              </a:p>
            </p:txBody>
          </p:sp>
        </mc:Choice>
        <mc:Fallback xmlns="">
          <p:sp>
            <p:nvSpPr>
              <p:cNvPr id="18" name="Rectangle 17">
                <a:extLst>
                  <a:ext uri="{FF2B5EF4-FFF2-40B4-BE49-F238E27FC236}">
                    <a16:creationId xmlns:a16="http://schemas.microsoft.com/office/drawing/2014/main" id="{E4C5574A-9770-4F4A-A29E-014877D586CA}"/>
                  </a:ext>
                </a:extLst>
              </p:cNvPr>
              <p:cNvSpPr>
                <a:spLocks noRot="1" noChangeAspect="1" noMove="1" noResize="1" noEditPoints="1" noAdjustHandles="1" noChangeArrowheads="1" noChangeShapeType="1" noTextEdit="1"/>
              </p:cNvSpPr>
              <p:nvPr/>
            </p:nvSpPr>
            <p:spPr>
              <a:xfrm>
                <a:off x="1983981" y="11346932"/>
                <a:ext cx="12795619" cy="771686"/>
              </a:xfrm>
              <a:prstGeom prst="rect">
                <a:avLst/>
              </a:prstGeom>
              <a:blipFill>
                <a:blip r:embed="rId8"/>
                <a:stretch>
                  <a:fillRect/>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F758F3E5-42C2-8C48-B048-6B861E85FCBB}"/>
              </a:ext>
            </a:extLst>
          </p:cNvPr>
          <p:cNvPicPr>
            <a:picLocks noChangeAspect="1"/>
          </p:cNvPicPr>
          <p:nvPr>
            <a:audioFile r:link="rId1"/>
            <p:extLst>
              <p:ext uri="{DAA4B4D4-6D71-4841-9C94-3DE7FCFB9230}">
                <p14:media xmlns:p14="http://schemas.microsoft.com/office/powerpoint/2010/main" r:embed="rId2">
                  <p14:trim st="2979.6144" end="967.4469"/>
                </p14:media>
              </p:ext>
            </p:extLst>
          </p:nvPr>
        </p:nvPicPr>
        <p:blipFill>
          <a:blip r:embed="rId9"/>
          <a:stretch>
            <a:fillRect/>
          </a:stretch>
        </p:blipFill>
        <p:spPr>
          <a:xfrm>
            <a:off x="23348950" y="12687300"/>
            <a:ext cx="812800" cy="812800"/>
          </a:xfrm>
          <a:prstGeom prst="rect">
            <a:avLst/>
          </a:prstGeom>
        </p:spPr>
      </p:pic>
      <p:sp>
        <p:nvSpPr>
          <p:cNvPr id="19" name="TextBox 1">
            <a:extLst>
              <a:ext uri="{FF2B5EF4-FFF2-40B4-BE49-F238E27FC236}">
                <a16:creationId xmlns:a16="http://schemas.microsoft.com/office/drawing/2014/main" id="{6914623D-1D4B-704E-8AC1-2A5DC33B1617}"/>
              </a:ext>
            </a:extLst>
          </p:cNvPr>
          <p:cNvSpPr txBox="1"/>
          <p:nvPr/>
        </p:nvSpPr>
        <p:spPr>
          <a:xfrm>
            <a:off x="22934869" y="470840"/>
            <a:ext cx="2748104" cy="1938992"/>
          </a:xfrm>
          <a:prstGeom prst="rect">
            <a:avLst/>
          </a:prstGeom>
          <a:noFill/>
        </p:spPr>
        <p:txBody>
          <a:bodyPr wrap="square" rtlCol="0">
            <a:spAutoFit/>
          </a:bodyPr>
          <a:lstStyle/>
          <a:p>
            <a:r>
              <a:rPr lang="en-US" sz="6000"/>
              <a:t>13</a:t>
            </a:r>
          </a:p>
          <a:p>
            <a:endParaRPr lang="en-US" sz="6000"/>
          </a:p>
        </p:txBody>
      </p:sp>
    </p:spTree>
    <p:extLst>
      <p:ext uri="{BB962C8B-B14F-4D97-AF65-F5344CB8AC3E}">
        <p14:creationId xmlns:p14="http://schemas.microsoft.com/office/powerpoint/2010/main" val="2839693700"/>
      </p:ext>
    </p:extLst>
  </p:cSld>
  <p:clrMapOvr>
    <a:masterClrMapping/>
  </p:clrMapOvr>
  <mc:AlternateContent xmlns:mc="http://schemas.openxmlformats.org/markup-compatibility/2006" xmlns:p14="http://schemas.microsoft.com/office/powerpoint/2010/main">
    <mc:Choice Requires="p14">
      <p:transition p14:dur="0" advClick="0" advTm="60900"/>
    </mc:Choice>
    <mc:Fallback xmlns="">
      <p:transition advClick="0" advTm="6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F3A51-0C7F-384A-9325-3BA557C46F7B}"/>
              </a:ext>
            </a:extLst>
          </p:cNvPr>
          <p:cNvSpPr txBox="1"/>
          <p:nvPr/>
        </p:nvSpPr>
        <p:spPr>
          <a:xfrm>
            <a:off x="1603162" y="914089"/>
            <a:ext cx="10777309" cy="1862048"/>
          </a:xfrm>
          <a:prstGeom prst="rect">
            <a:avLst/>
          </a:prstGeom>
          <a:noFill/>
        </p:spPr>
        <p:txBody>
          <a:bodyPr wrap="none" rtlCol="0">
            <a:spAutoFit/>
          </a:bodyPr>
          <a:lstStyle/>
          <a:p>
            <a:r>
              <a:rPr lang="en-US" sz="11500" b="1">
                <a:solidFill>
                  <a:schemeClr val="bg2">
                    <a:lumMod val="85000"/>
                  </a:schemeClr>
                </a:solidFill>
                <a:latin typeface="DIN Condensed" pitchFamily="2" charset="0"/>
                <a:ea typeface="Helvetica Neue" panose="02000503000000020004" pitchFamily="2" charset="0"/>
                <a:cs typeface="Al Bayan Plain" pitchFamily="2" charset="-78"/>
              </a:rPr>
              <a:t>SRGAN</a:t>
            </a:r>
            <a:r>
              <a:rPr lang="en-US" sz="11500" b="1">
                <a:solidFill>
                  <a:schemeClr val="accent1"/>
                </a:solidFill>
                <a:latin typeface="DIN Condensed" pitchFamily="2" charset="0"/>
                <a:ea typeface="Helvetica Neue" panose="02000503000000020004" pitchFamily="2" charset="0"/>
                <a:cs typeface="Al Bayan Plain" pitchFamily="2" charset="-78"/>
              </a:rPr>
              <a:t>  CONTENT LOSS</a:t>
            </a:r>
            <a:r>
              <a:rPr lang="en-US" sz="9600" b="1">
                <a:solidFill>
                  <a:schemeClr val="accent1"/>
                </a:solidFill>
                <a:latin typeface="DIN Condensed" pitchFamily="2" charset="0"/>
                <a:ea typeface="Helvetica Neue" panose="02000503000000020004" pitchFamily="2" charset="0"/>
                <a:cs typeface="Al Bayan Plain" pitchFamily="2" charset="-78"/>
              </a:rPr>
              <a:t> </a:t>
            </a:r>
            <a:endParaRPr lang="en-US" sz="9600" b="1">
              <a:solidFill>
                <a:schemeClr val="bg2">
                  <a:lumMod val="95000"/>
                </a:schemeClr>
              </a:solidFill>
              <a:latin typeface="Helvetica Neue" panose="02000503000000020004" pitchFamily="2" charset="0"/>
              <a:ea typeface="Helvetica Neue" panose="02000503000000020004" pitchFamily="2" charset="0"/>
              <a:cs typeface="Al Bayan Plain" pitchFamily="2" charset="-78"/>
            </a:endParaRPr>
          </a:p>
        </p:txBody>
      </p:sp>
      <p:sp>
        <p:nvSpPr>
          <p:cNvPr id="4" name="Rectangle 3">
            <a:extLst>
              <a:ext uri="{FF2B5EF4-FFF2-40B4-BE49-F238E27FC236}">
                <a16:creationId xmlns:a16="http://schemas.microsoft.com/office/drawing/2014/main" id="{63F5E3B3-BA7D-744C-AE95-E3C044E15637}"/>
              </a:ext>
            </a:extLst>
          </p:cNvPr>
          <p:cNvSpPr/>
          <p:nvPr/>
        </p:nvSpPr>
        <p:spPr>
          <a:xfrm flipV="1">
            <a:off x="1600475" y="2560261"/>
            <a:ext cx="1274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F7E8B6-2B73-3B40-994A-231DAF3A7961}"/>
              </a:ext>
            </a:extLst>
          </p:cNvPr>
          <p:cNvSpPr txBox="1"/>
          <p:nvPr/>
        </p:nvSpPr>
        <p:spPr>
          <a:xfrm>
            <a:off x="1600476" y="3486307"/>
            <a:ext cx="10239854" cy="646331"/>
          </a:xfrm>
          <a:prstGeom prst="rect">
            <a:avLst/>
          </a:prstGeom>
          <a:noFill/>
        </p:spPr>
        <p:txBody>
          <a:bodyPr wrap="none" rtlCol="0">
            <a:spAutoFit/>
          </a:bodyPr>
          <a:lstStyle/>
          <a:p>
            <a:r>
              <a:rPr lang="en-US"/>
              <a:t>Use pretrained VGG19 network to obtain feature map</a:t>
            </a:r>
          </a:p>
        </p:txBody>
      </p:sp>
      <p:sp>
        <p:nvSpPr>
          <p:cNvPr id="7" name="TextBox 6">
            <a:extLst>
              <a:ext uri="{FF2B5EF4-FFF2-40B4-BE49-F238E27FC236}">
                <a16:creationId xmlns:a16="http://schemas.microsoft.com/office/drawing/2014/main" id="{52192929-98A0-C143-9421-F0C9351B9B1B}"/>
              </a:ext>
            </a:extLst>
          </p:cNvPr>
          <p:cNvSpPr txBox="1"/>
          <p:nvPr/>
        </p:nvSpPr>
        <p:spPr>
          <a:xfrm>
            <a:off x="1600476" y="4421139"/>
            <a:ext cx="11061298" cy="646331"/>
          </a:xfrm>
          <a:prstGeom prst="rect">
            <a:avLst/>
          </a:prstGeom>
          <a:noFill/>
        </p:spPr>
        <p:txBody>
          <a:bodyPr wrap="none" rtlCol="0">
            <a:spAutoFit/>
          </a:bodyPr>
          <a:lstStyle/>
          <a:p>
            <a:r>
              <a:rPr lang="en-US"/>
              <a:t>Loss is MSE of original and super resolution image features</a:t>
            </a:r>
          </a:p>
        </p:txBody>
      </p:sp>
      <p:pic>
        <p:nvPicPr>
          <p:cNvPr id="12" name="Picture 11">
            <a:extLst>
              <a:ext uri="{FF2B5EF4-FFF2-40B4-BE49-F238E27FC236}">
                <a16:creationId xmlns:a16="http://schemas.microsoft.com/office/drawing/2014/main" id="{8B716762-C2D8-3440-8919-088A98E4DC42}"/>
              </a:ext>
            </a:extLst>
          </p:cNvPr>
          <p:cNvPicPr>
            <a:picLocks noChangeAspect="1"/>
          </p:cNvPicPr>
          <p:nvPr/>
        </p:nvPicPr>
        <p:blipFill>
          <a:blip r:embed="rId6"/>
          <a:stretch>
            <a:fillRect/>
          </a:stretch>
        </p:blipFill>
        <p:spPr>
          <a:xfrm>
            <a:off x="12493625" y="6248400"/>
            <a:ext cx="11125200" cy="674151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A86F0F-966A-234A-92EA-63C7AA6A16D5}"/>
                  </a:ext>
                </a:extLst>
              </p:cNvPr>
              <p:cNvSpPr txBox="1"/>
              <p:nvPr/>
            </p:nvSpPr>
            <p:spPr>
              <a:xfrm>
                <a:off x="597870" y="5638508"/>
                <a:ext cx="10896600" cy="22216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m:rPr>
                              <m:sty m:val="p"/>
                            </m:rPr>
                            <a:rPr lang="en-CA" i="1" smtClean="0">
                              <a:latin typeface="Cambria Math" panose="02040503050406030204" pitchFamily="18" charset="0"/>
                            </a:rPr>
                            <m:t>L</m:t>
                          </m:r>
                        </m:e>
                        <m:sub>
                          <m:r>
                            <a:rPr lang="en-CA" b="0" i="1" smtClean="0">
                              <a:latin typeface="Cambria Math" panose="02040503050406030204" pitchFamily="18" charset="0"/>
                            </a:rPr>
                            <m:t>𝑐</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𝑊</m:t>
                              </m:r>
                            </m:e>
                            <m:sub>
                              <m:r>
                                <a:rPr lang="en-CA" b="0" i="1" smtClean="0">
                                  <a:latin typeface="Cambria Math" panose="02040503050406030204" pitchFamily="18" charset="0"/>
                                </a:rPr>
                                <m:t>𝑖𝑗</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𝑖𝑗</m:t>
                              </m:r>
                            </m:sub>
                          </m:sSub>
                        </m:den>
                      </m:f>
                      <m:nary>
                        <m:naryPr>
                          <m:chr m:val="∑"/>
                          <m:ctrlPr>
                            <a:rPr lang="en-US" i="1" smtClean="0">
                              <a:latin typeface="Cambria Math" panose="02040503050406030204" pitchFamily="18" charset="0"/>
                            </a:rPr>
                          </m:ctrlPr>
                        </m:naryPr>
                        <m:sub>
                          <m:r>
                            <a:rPr lang="en-CA" b="0" i="1" smtClean="0">
                              <a:latin typeface="Cambria Math" panose="02040503050406030204" pitchFamily="18" charset="0"/>
                            </a:rPr>
                            <m:t>𝑥</m:t>
                          </m:r>
                          <m:r>
                            <a:rPr lang="en-CA" b="0" i="1" smtClean="0">
                              <a:latin typeface="Cambria Math" panose="02040503050406030204" pitchFamily="18" charset="0"/>
                            </a:rPr>
                            <m:t>=1</m:t>
                          </m:r>
                        </m:sub>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𝑊</m:t>
                              </m:r>
                            </m:e>
                            <m:sub>
                              <m:r>
                                <a:rPr lang="en-CA" b="0" i="1" smtClean="0">
                                  <a:latin typeface="Cambria Math" panose="02040503050406030204" pitchFamily="18" charset="0"/>
                                </a:rPr>
                                <m:t>𝑖𝑗</m:t>
                              </m:r>
                            </m:sub>
                          </m:sSub>
                        </m:sup>
                        <m:e>
                          <m:nary>
                            <m:naryPr>
                              <m:chr m:val="∑"/>
                              <m:ctrlPr>
                                <a:rPr lang="en-US" i="1" smtClean="0">
                                  <a:latin typeface="Cambria Math" panose="02040503050406030204" pitchFamily="18" charset="0"/>
                                </a:rPr>
                              </m:ctrlPr>
                            </m:naryPr>
                            <m:sub>
                              <m:r>
                                <a:rPr lang="en-CA" b="0" i="1" smtClean="0">
                                  <a:latin typeface="Cambria Math" panose="02040503050406030204" pitchFamily="18" charset="0"/>
                                </a:rPr>
                                <m:t>𝑦</m:t>
                              </m:r>
                              <m:r>
                                <a:rPr lang="en-CA" b="0" i="1" smtClean="0">
                                  <a:latin typeface="Cambria Math" panose="02040503050406030204" pitchFamily="18" charset="0"/>
                                </a:rPr>
                                <m:t>=1</m:t>
                              </m:r>
                            </m:sub>
                            <m:sup>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𝑖𝑗</m:t>
                                  </m:r>
                                </m:sub>
                              </m:sSub>
                            </m:sup>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𝜙</m:t>
                                  </m:r>
                                </m:e>
                                <m:sub>
                                  <m:r>
                                    <a:rPr lang="en-CA" b="0" i="1" smtClean="0">
                                      <a:latin typeface="Cambria Math" panose="02040503050406030204" pitchFamily="18" charset="0"/>
                                      <a:ea typeface="Cambria Math" panose="02040503050406030204" pitchFamily="18" charset="0"/>
                                    </a:rPr>
                                    <m:t>𝑖𝑗</m:t>
                                  </m:r>
                                </m:sub>
                              </m:sSub>
                              <m:sSub>
                                <m:sSubPr>
                                  <m:ctrlPr>
                                    <a:rPr lang="en-CA" b="0" i="1" smtClean="0">
                                      <a:latin typeface="Cambria Math" panose="02040503050406030204" pitchFamily="18" charset="0"/>
                                      <a:ea typeface="Cambria Math" panose="02040503050406030204" pitchFamily="18" charset="0"/>
                                    </a:rPr>
                                  </m:ctrlPr>
                                </m:sSubPr>
                                <m:e>
                                  <m:d>
                                    <m:dPr>
                                      <m:ctrlPr>
                                        <a:rPr lang="en-CA" b="0" i="1" smtClean="0">
                                          <a:latin typeface="Cambria Math" panose="02040503050406030204" pitchFamily="18" charset="0"/>
                                          <a:ea typeface="Cambria Math" panose="02040503050406030204" pitchFamily="18" charset="0"/>
                                        </a:rPr>
                                      </m:ctrlPr>
                                    </m:dPr>
                                    <m:e>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𝐼</m:t>
                                          </m:r>
                                        </m:e>
                                        <m:sup>
                                          <m:r>
                                            <a:rPr lang="en-CA" b="0" i="1" smtClean="0">
                                              <a:latin typeface="Cambria Math" panose="02040503050406030204" pitchFamily="18" charset="0"/>
                                              <a:ea typeface="Cambria Math" panose="02040503050406030204" pitchFamily="18" charset="0"/>
                                            </a:rPr>
                                            <m:t>𝑜</m:t>
                                          </m:r>
                                        </m:sup>
                                      </m:sSup>
                                    </m:e>
                                  </m:d>
                                </m:e>
                                <m:sub>
                                  <m:r>
                                    <a:rPr lang="en-CA" b="0" i="1" smtClean="0">
                                      <a:latin typeface="Cambria Math" panose="02040503050406030204" pitchFamily="18" charset="0"/>
                                      <a:ea typeface="Cambria Math" panose="02040503050406030204" pitchFamily="18" charset="0"/>
                                    </a:rPr>
                                    <m:t>𝑥</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𝜙</m:t>
                                  </m:r>
                                </m:e>
                                <m:sub>
                                  <m:r>
                                    <a:rPr lang="en-CA" i="1">
                                      <a:latin typeface="Cambria Math" panose="02040503050406030204" pitchFamily="18" charset="0"/>
                                      <a:ea typeface="Cambria Math" panose="02040503050406030204" pitchFamily="18" charset="0"/>
                                    </a:rPr>
                                    <m:t>𝑖𝑗</m:t>
                                  </m:r>
                                </m:sub>
                              </m:sSub>
                              <m:sSub>
                                <m:sSubPr>
                                  <m:ctrlPr>
                                    <a:rPr lang="en-CA" b="0" i="1" smtClean="0">
                                      <a:latin typeface="Cambria Math" panose="02040503050406030204" pitchFamily="18" charset="0"/>
                                      <a:ea typeface="Cambria Math" panose="02040503050406030204" pitchFamily="18" charset="0"/>
                                    </a:rPr>
                                  </m:ctrlPr>
                                </m:sSubPr>
                                <m:e>
                                  <m:d>
                                    <m:dPr>
                                      <m:ctrlPr>
                                        <a:rPr lang="en-CA" i="1">
                                          <a:latin typeface="Cambria Math" panose="02040503050406030204" pitchFamily="18" charset="0"/>
                                          <a:ea typeface="Cambria Math" panose="02040503050406030204" pitchFamily="18" charset="0"/>
                                        </a:rPr>
                                      </m:ctrlPr>
                                    </m:dPr>
                                    <m:e>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𝐼</m:t>
                                          </m:r>
                                        </m:e>
                                        <m:sup>
                                          <m:r>
                                            <a:rPr lang="en-CA" b="0" i="1" smtClean="0">
                                              <a:latin typeface="Cambria Math" panose="02040503050406030204" pitchFamily="18" charset="0"/>
                                              <a:ea typeface="Cambria Math" panose="02040503050406030204" pitchFamily="18" charset="0"/>
                                            </a:rPr>
                                            <m:t>𝑆𝑅</m:t>
                                          </m:r>
                                        </m:sup>
                                      </m:sSup>
                                    </m:e>
                                  </m:d>
                                </m:e>
                                <m:sub>
                                  <m:r>
                                    <a:rPr lang="en-CA" b="0" i="1" smtClean="0">
                                      <a:latin typeface="Cambria Math" panose="02040503050406030204" pitchFamily="18" charset="0"/>
                                      <a:ea typeface="Cambria Math" panose="02040503050406030204" pitchFamily="18" charset="0"/>
                                    </a:rPr>
                                    <m:t>𝑥</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sub>
                              </m:sSub>
                            </m:e>
                          </m:nary>
                          <m:r>
                            <a:rPr lang="en-CA" b="0" i="1" smtClean="0">
                              <a:latin typeface="Cambria Math" panose="02040503050406030204" pitchFamily="18" charset="0"/>
                            </a:rPr>
                            <m:t>)</m:t>
                          </m:r>
                          <m:r>
                            <a:rPr lang="en-CA" b="0" i="1" baseline="30000" smtClean="0">
                              <a:latin typeface="Cambria Math" panose="02040503050406030204" pitchFamily="18" charset="0"/>
                            </a:rPr>
                            <m:t>2</m:t>
                          </m:r>
                          <m:r>
                            <a:rPr lang="en-CA" b="0" i="1" smtClean="0">
                              <a:latin typeface="Cambria Math" panose="02040503050406030204" pitchFamily="18" charset="0"/>
                            </a:rPr>
                            <m:t>    </m:t>
                          </m:r>
                        </m:e>
                      </m:nary>
                      <m:r>
                        <a:rPr lang="en-CA" b="0" i="1" smtClean="0">
                          <a:latin typeface="Cambria Math" panose="02040503050406030204" pitchFamily="18" charset="0"/>
                        </a:rPr>
                        <m:t>    </m:t>
                      </m:r>
                    </m:oMath>
                  </m:oMathPara>
                </a14:m>
                <a:endParaRPr lang="en-US"/>
              </a:p>
              <a:p>
                <a:endParaRPr lang="en-US"/>
              </a:p>
            </p:txBody>
          </p:sp>
        </mc:Choice>
        <mc:Fallback xmlns="">
          <p:sp>
            <p:nvSpPr>
              <p:cNvPr id="14" name="TextBox 13">
                <a:extLst>
                  <a:ext uri="{FF2B5EF4-FFF2-40B4-BE49-F238E27FC236}">
                    <a16:creationId xmlns:a16="http://schemas.microsoft.com/office/drawing/2014/main" id="{06A86F0F-966A-234A-92EA-63C7AA6A16D5}"/>
                  </a:ext>
                </a:extLst>
              </p:cNvPr>
              <p:cNvSpPr txBox="1">
                <a:spLocks noRot="1" noChangeAspect="1" noMove="1" noResize="1" noEditPoints="1" noAdjustHandles="1" noChangeArrowheads="1" noChangeShapeType="1" noTextEdit="1"/>
              </p:cNvSpPr>
              <p:nvPr/>
            </p:nvSpPr>
            <p:spPr>
              <a:xfrm>
                <a:off x="597870" y="5638508"/>
                <a:ext cx="10896600" cy="22216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7E3A862-A976-294F-930A-0A6A335B0436}"/>
                  </a:ext>
                </a:extLst>
              </p:cNvPr>
              <p:cNvSpPr/>
              <p:nvPr/>
            </p:nvSpPr>
            <p:spPr>
              <a:xfrm>
                <a:off x="868354" y="10219523"/>
                <a:ext cx="11320471" cy="690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i="1">
                              <a:latin typeface="Cambria Math" panose="02040503050406030204" pitchFamily="18" charset="0"/>
                            </a:rPr>
                            <m:t>𝑊</m:t>
                          </m:r>
                        </m:e>
                        <m:sub>
                          <m:r>
                            <a:rPr lang="en-CA" i="1">
                              <a:latin typeface="Cambria Math" panose="02040503050406030204" pitchFamily="18" charset="0"/>
                            </a:rPr>
                            <m:t>𝑖𝑗</m:t>
                          </m:r>
                        </m:sub>
                      </m:sSub>
                      <m:sSub>
                        <m:sSubPr>
                          <m:ctrlPr>
                            <a:rPr lang="en-CA" i="1">
                              <a:latin typeface="Cambria Math" panose="02040503050406030204" pitchFamily="18" charset="0"/>
                            </a:rPr>
                          </m:ctrlPr>
                        </m:sSubPr>
                        <m:e>
                          <m:r>
                            <a:rPr lang="en-CA" b="0" i="1" smtClean="0">
                              <a:latin typeface="Cambria Math" panose="02040503050406030204" pitchFamily="18" charset="0"/>
                            </a:rPr>
                            <m:t>, </m:t>
                          </m:r>
                          <m:r>
                            <a:rPr lang="en-CA" i="1">
                              <a:latin typeface="Cambria Math" panose="02040503050406030204" pitchFamily="18" charset="0"/>
                            </a:rPr>
                            <m:t>𝐻</m:t>
                          </m:r>
                        </m:e>
                        <m:sub>
                          <m:r>
                            <a:rPr lang="en-CA" i="1">
                              <a:latin typeface="Cambria Math" panose="02040503050406030204" pitchFamily="18" charset="0"/>
                            </a:rPr>
                            <m:t>𝑖𝑗</m:t>
                          </m:r>
                        </m:sub>
                      </m:sSub>
                      <m:r>
                        <a:rPr lang="en-CA" b="0" i="1" smtClean="0">
                          <a:latin typeface="Cambria Math" panose="02040503050406030204" pitchFamily="18" charset="0"/>
                        </a:rPr>
                        <m:t>=</m:t>
                      </m:r>
                      <m:r>
                        <a:rPr lang="en-CA" b="0" i="1" smtClean="0">
                          <a:latin typeface="Cambria Math" panose="02040503050406030204" pitchFamily="18" charset="0"/>
                        </a:rPr>
                        <m:t>𝑤𝑖𝑑𝑡h</m:t>
                      </m:r>
                      <m:r>
                        <a:rPr lang="en-CA" b="0" i="1" smtClean="0">
                          <a:latin typeface="Cambria Math" panose="02040503050406030204" pitchFamily="18" charset="0"/>
                        </a:rPr>
                        <m:t>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h𝑒𝑖𝑔h𝑡</m:t>
                      </m:r>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𝑟𝑒𝑝𝑒𝑐𝑡𝑖𝑣𝑒</m:t>
                      </m:r>
                      <m:r>
                        <a:rPr lang="en-CA" b="0" i="1" smtClean="0">
                          <a:latin typeface="Cambria Math" panose="02040503050406030204" pitchFamily="18" charset="0"/>
                        </a:rPr>
                        <m:t> </m:t>
                      </m:r>
                      <m:r>
                        <a:rPr lang="en-CA" b="0" i="1" smtClean="0">
                          <a:latin typeface="Cambria Math" panose="02040503050406030204" pitchFamily="18" charset="0"/>
                        </a:rPr>
                        <m:t>𝑓𝑒𝑎𝑡𝑢𝑟𝑒</m:t>
                      </m:r>
                      <m:r>
                        <a:rPr lang="en-CA" b="0" i="1" smtClean="0">
                          <a:latin typeface="Cambria Math" panose="02040503050406030204" pitchFamily="18" charset="0"/>
                        </a:rPr>
                        <m:t> </m:t>
                      </m:r>
                      <m:r>
                        <a:rPr lang="en-CA" b="0" i="1" smtClean="0">
                          <a:latin typeface="Cambria Math" panose="02040503050406030204" pitchFamily="18" charset="0"/>
                        </a:rPr>
                        <m:t>𝑚𝑎𝑝</m:t>
                      </m:r>
                    </m:oMath>
                  </m:oMathPara>
                </a14:m>
                <a:endParaRPr lang="en-US"/>
              </a:p>
            </p:txBody>
          </p:sp>
        </mc:Choice>
        <mc:Fallback xmlns="">
          <p:sp>
            <p:nvSpPr>
              <p:cNvPr id="17" name="Rectangle 16">
                <a:extLst>
                  <a:ext uri="{FF2B5EF4-FFF2-40B4-BE49-F238E27FC236}">
                    <a16:creationId xmlns:a16="http://schemas.microsoft.com/office/drawing/2014/main" id="{A7E3A862-A976-294F-930A-0A6A335B0436}"/>
                  </a:ext>
                </a:extLst>
              </p:cNvPr>
              <p:cNvSpPr>
                <a:spLocks noRot="1" noChangeAspect="1" noMove="1" noResize="1" noEditPoints="1" noAdjustHandles="1" noChangeArrowheads="1" noChangeShapeType="1" noTextEdit="1"/>
              </p:cNvSpPr>
              <p:nvPr/>
            </p:nvSpPr>
            <p:spPr>
              <a:xfrm>
                <a:off x="868354" y="10219523"/>
                <a:ext cx="11320471" cy="69089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4DD55471-EC8A-314B-97E9-45ECF27542AC}"/>
                  </a:ext>
                </a:extLst>
              </p:cNvPr>
              <p:cNvSpPr/>
              <p:nvPr/>
            </p:nvSpPr>
            <p:spPr>
              <a:xfrm>
                <a:off x="891205" y="8600799"/>
                <a:ext cx="10574690" cy="1277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𝜙</m:t>
                          </m:r>
                        </m:e>
                        <m:sub>
                          <m:r>
                            <a:rPr lang="en-CA" i="1">
                              <a:latin typeface="Cambria Math" panose="02040503050406030204" pitchFamily="18" charset="0"/>
                              <a:ea typeface="Cambria Math" panose="02040503050406030204" pitchFamily="18" charset="0"/>
                            </a:rPr>
                            <m:t>𝑖𝑗</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𝑓𝑒𝑎𝑡𝑢𝑟𝑒</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𝑚𝑎𝑝</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𝑓𝑟𝑜𝑚</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𝑜𝑢𝑡𝑝𝑢𝑡</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𝑜𝑓</m:t>
                      </m:r>
                      <m:r>
                        <a:rPr lang="en-CA" b="0" i="1" smtClean="0">
                          <a:latin typeface="Cambria Math" panose="02040503050406030204" pitchFamily="18" charset="0"/>
                          <a:ea typeface="Cambria Math" panose="02040503050406030204" pitchFamily="18" charset="0"/>
                        </a:rPr>
                        <m:t> </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𝑗</m:t>
                          </m:r>
                        </m:e>
                        <m:sup>
                          <m:r>
                            <a:rPr lang="en-CA" b="0" i="1" smtClean="0">
                              <a:latin typeface="Cambria Math" panose="02040503050406030204" pitchFamily="18" charset="0"/>
                              <a:ea typeface="Cambria Math" panose="02040503050406030204" pitchFamily="18" charset="0"/>
                            </a:rPr>
                            <m:t>𝑡h</m:t>
                          </m:r>
                        </m:sup>
                      </m:sSup>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𝑐𝑜𝑛𝑣</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𝑙𝑎𝑦𝑒𝑟</m:t>
                      </m:r>
                      <m:r>
                        <a:rPr lang="en-CA" b="0" i="1" smtClean="0">
                          <a:latin typeface="Cambria Math" panose="02040503050406030204" pitchFamily="18" charset="0"/>
                          <a:ea typeface="Cambria Math" panose="02040503050406030204" pitchFamily="18" charset="0"/>
                        </a:rPr>
                        <m:t> </m:t>
                      </m:r>
                    </m:oMath>
                  </m:oMathPara>
                </a14:m>
                <a:endParaRPr lang="en-CA" b="0"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rPr>
                        <m:t>𝑏𝑒𝑓𝑜𝑟𝑒</m:t>
                      </m:r>
                      <m:r>
                        <a:rPr lang="en-CA" b="0" i="1" smtClean="0">
                          <a:latin typeface="Cambria Math" panose="02040503050406030204" pitchFamily="18" charset="0"/>
                          <a:ea typeface="Cambria Math" panose="02040503050406030204" pitchFamily="18" charset="0"/>
                        </a:rPr>
                        <m:t> </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𝑖</m:t>
                          </m:r>
                        </m:e>
                        <m:sup>
                          <m:r>
                            <a:rPr lang="en-CA" b="0" i="1" smtClean="0">
                              <a:latin typeface="Cambria Math" panose="02040503050406030204" pitchFamily="18" charset="0"/>
                              <a:ea typeface="Cambria Math" panose="02040503050406030204" pitchFamily="18" charset="0"/>
                            </a:rPr>
                            <m:t>𝑡h</m:t>
                          </m:r>
                        </m:sup>
                      </m:sSup>
                      <m:func>
                        <m:funcPr>
                          <m:ctrlPr>
                            <a:rPr lang="en-CA" b="0" i="1" smtClean="0">
                              <a:latin typeface="Cambria Math" panose="02040503050406030204" pitchFamily="18" charset="0"/>
                              <a:ea typeface="Cambria Math" panose="02040503050406030204" pitchFamily="18" charset="0"/>
                            </a:rPr>
                          </m:ctrlPr>
                        </m:funcPr>
                        <m:fName>
                          <m:r>
                            <m:rPr>
                              <m:sty m:val="p"/>
                            </m:rPr>
                            <a:rPr lang="en-CA" b="0" i="0" smtClean="0">
                              <a:latin typeface="Cambria Math" panose="02040503050406030204" pitchFamily="18" charset="0"/>
                              <a:ea typeface="Cambria Math" panose="02040503050406030204" pitchFamily="18" charset="0"/>
                            </a:rPr>
                            <m:t>max</m:t>
                          </m:r>
                        </m:fName>
                        <m:e>
                          <m:r>
                            <a:rPr lang="en-CA" b="0" i="1" smtClean="0">
                              <a:latin typeface="Cambria Math" panose="02040503050406030204" pitchFamily="18" charset="0"/>
                              <a:ea typeface="Cambria Math" panose="02040503050406030204" pitchFamily="18" charset="0"/>
                            </a:rPr>
                            <m:t>𝑝𝑜𝑜𝑙𝑖𝑛𝑔</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𝑙𝑎𝑦𝑒𝑟</m:t>
                          </m:r>
                        </m:e>
                      </m:func>
                    </m:oMath>
                  </m:oMathPara>
                </a14:m>
                <a:endParaRPr lang="en-US"/>
              </a:p>
            </p:txBody>
          </p:sp>
        </mc:Choice>
        <mc:Fallback xmlns="">
          <p:sp>
            <p:nvSpPr>
              <p:cNvPr id="18" name="Rectangle 17">
                <a:extLst>
                  <a:ext uri="{FF2B5EF4-FFF2-40B4-BE49-F238E27FC236}">
                    <a16:creationId xmlns:a16="http://schemas.microsoft.com/office/drawing/2014/main" id="{4DD55471-EC8A-314B-97E9-45ECF27542AC}"/>
                  </a:ext>
                </a:extLst>
              </p:cNvPr>
              <p:cNvSpPr>
                <a:spLocks noRot="1" noChangeAspect="1" noMove="1" noResize="1" noEditPoints="1" noAdjustHandles="1" noChangeArrowheads="1" noChangeShapeType="1" noTextEdit="1"/>
              </p:cNvSpPr>
              <p:nvPr/>
            </p:nvSpPr>
            <p:spPr>
              <a:xfrm>
                <a:off x="891205" y="8600799"/>
                <a:ext cx="10574690" cy="127752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4871B59-FF36-B042-A286-FF3D2C0F473E}"/>
                  </a:ext>
                </a:extLst>
              </p:cNvPr>
              <p:cNvSpPr/>
              <p:nvPr/>
            </p:nvSpPr>
            <p:spPr>
              <a:xfrm>
                <a:off x="985163" y="11467965"/>
                <a:ext cx="8086957" cy="1202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CA" i="1" smtClean="0">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𝐼</m:t>
                          </m:r>
                        </m:e>
                        <m:sup>
                          <m:r>
                            <a:rPr lang="en-CA" i="1">
                              <a:latin typeface="Cambria Math" panose="02040503050406030204" pitchFamily="18" charset="0"/>
                              <a:ea typeface="Cambria Math" panose="02040503050406030204" pitchFamily="18" charset="0"/>
                            </a:rPr>
                            <m:t>𝑜</m:t>
                          </m:r>
                        </m:sup>
                      </m:sSup>
                      <m:r>
                        <a:rPr lang="en-CA" b="0" i="1" smtClean="0">
                          <a:latin typeface="Cambria Math" panose="02040503050406030204" pitchFamily="18" charset="0"/>
                          <a:ea typeface="Cambria Math" panose="02040503050406030204" pitchFamily="18" charset="0"/>
                        </a:rPr>
                        <m:t>, </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𝐼</m:t>
                          </m:r>
                        </m:e>
                        <m:sup>
                          <m:r>
                            <a:rPr lang="en-CA" b="0" i="1" smtClean="0">
                              <a:latin typeface="Cambria Math" panose="02040503050406030204" pitchFamily="18" charset="0"/>
                              <a:ea typeface="Cambria Math" panose="02040503050406030204" pitchFamily="18" charset="0"/>
                            </a:rPr>
                            <m:t>𝑆𝑅</m:t>
                          </m:r>
                        </m:sup>
                      </m:s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𝑜𝑟𝑖𝑔𝑖𝑛𝑎𝑙</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𝑎𝑛𝑑</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𝑠𝑢𝑝𝑒𝑟</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𝑟𝑒𝑣𝑜𝑙𝑣𝑒𝑑</m:t>
                      </m:r>
                      <m:r>
                        <a:rPr lang="en-CA" b="0" i="1" smtClean="0">
                          <a:latin typeface="Cambria Math" panose="02040503050406030204" pitchFamily="18" charset="0"/>
                          <a:ea typeface="Cambria Math" panose="02040503050406030204" pitchFamily="18" charset="0"/>
                        </a:rPr>
                        <m:t> </m:t>
                      </m:r>
                    </m:oMath>
                  </m:oMathPara>
                </a14:m>
                <a:endParaRPr lang="en-CA" b="0"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ea typeface="Cambria Math" panose="02040503050406030204" pitchFamily="18" charset="0"/>
                        </a:rPr>
                        <m:t>𝑖𝑚𝑎𝑔𝑒𝑠</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𝑟𝑒𝑠𝑝𝑒𝑐𝑡𝑖𝑣𝑒𝑙𝑦</m:t>
                      </m:r>
                      <m:r>
                        <a:rPr lang="en-CA" b="0" i="1" smtClean="0">
                          <a:latin typeface="Cambria Math" panose="02040503050406030204" pitchFamily="18" charset="0"/>
                          <a:ea typeface="Cambria Math" panose="02040503050406030204" pitchFamily="18" charset="0"/>
                        </a:rPr>
                        <m:t> </m:t>
                      </m:r>
                    </m:oMath>
                  </m:oMathPara>
                </a14:m>
                <a:endParaRPr lang="en-US"/>
              </a:p>
            </p:txBody>
          </p:sp>
        </mc:Choice>
        <mc:Fallback xmlns="">
          <p:sp>
            <p:nvSpPr>
              <p:cNvPr id="19" name="Rectangle 18">
                <a:extLst>
                  <a:ext uri="{FF2B5EF4-FFF2-40B4-BE49-F238E27FC236}">
                    <a16:creationId xmlns:a16="http://schemas.microsoft.com/office/drawing/2014/main" id="{34871B59-FF36-B042-A286-FF3D2C0F473E}"/>
                  </a:ext>
                </a:extLst>
              </p:cNvPr>
              <p:cNvSpPr>
                <a:spLocks noRot="1" noChangeAspect="1" noMove="1" noResize="1" noEditPoints="1" noAdjustHandles="1" noChangeArrowheads="1" noChangeShapeType="1" noTextEdit="1"/>
              </p:cNvSpPr>
              <p:nvPr/>
            </p:nvSpPr>
            <p:spPr>
              <a:xfrm>
                <a:off x="985163" y="11467965"/>
                <a:ext cx="8086957" cy="1202189"/>
              </a:xfrm>
              <a:prstGeom prst="rect">
                <a:avLst/>
              </a:prstGeom>
              <a:blipFill>
                <a:blip r:embed="rId10"/>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F8C1E64-A544-1A43-B5FB-83787EF290EB}"/>
              </a:ext>
            </a:extLst>
          </p:cNvPr>
          <p:cNvSpPr txBox="1"/>
          <p:nvPr/>
        </p:nvSpPr>
        <p:spPr>
          <a:xfrm>
            <a:off x="891205" y="7546187"/>
            <a:ext cx="1565172" cy="646331"/>
          </a:xfrm>
          <a:prstGeom prst="rect">
            <a:avLst/>
          </a:prstGeom>
          <a:noFill/>
        </p:spPr>
        <p:txBody>
          <a:bodyPr wrap="none" rtlCol="0">
            <a:spAutoFit/>
          </a:bodyPr>
          <a:lstStyle/>
          <a:p>
            <a:r>
              <a:rPr lang="en-US"/>
              <a:t>Where,</a:t>
            </a:r>
          </a:p>
        </p:txBody>
      </p:sp>
      <p:sp>
        <p:nvSpPr>
          <p:cNvPr id="21" name="Rectangle 20">
            <a:extLst>
              <a:ext uri="{FF2B5EF4-FFF2-40B4-BE49-F238E27FC236}">
                <a16:creationId xmlns:a16="http://schemas.microsoft.com/office/drawing/2014/main" id="{0131FE4E-DB2D-D746-85FE-E6A120DED8FE}"/>
              </a:ext>
            </a:extLst>
          </p:cNvPr>
          <p:cNvSpPr/>
          <p:nvPr/>
        </p:nvSpPr>
        <p:spPr>
          <a:xfrm>
            <a:off x="1139825" y="363678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21">
            <a:extLst>
              <a:ext uri="{FF2B5EF4-FFF2-40B4-BE49-F238E27FC236}">
                <a16:creationId xmlns:a16="http://schemas.microsoft.com/office/drawing/2014/main" id="{FA66560C-1739-4A4A-B330-BC2E54592306}"/>
              </a:ext>
            </a:extLst>
          </p:cNvPr>
          <p:cNvSpPr/>
          <p:nvPr/>
        </p:nvSpPr>
        <p:spPr>
          <a:xfrm>
            <a:off x="1137707" y="458358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61F7DBA-167D-A040-BDB8-EBCB8DA3C77F}"/>
                  </a:ext>
                </a:extLst>
              </p:cNvPr>
              <p:cNvSpPr txBox="1"/>
              <p:nvPr/>
            </p:nvSpPr>
            <p:spPr>
              <a:xfrm>
                <a:off x="15272802" y="5417403"/>
                <a:ext cx="5566845" cy="830997"/>
              </a:xfrm>
              <a:prstGeom prst="rect">
                <a:avLst/>
              </a:prstGeom>
              <a:noFill/>
            </p:spPr>
            <p:txBody>
              <a:bodyPr wrap="none" rtlCol="0">
                <a:spAutoFit/>
              </a:bodyPr>
              <a:lstStyle/>
              <a:p>
                <a:r>
                  <a:rPr lang="en-US" sz="4800"/>
                  <a:t>Example:</a:t>
                </a:r>
                <a:r>
                  <a:rPr lang="en-US" sz="4800">
                    <a:solidFill>
                      <a:schemeClr val="accent1"/>
                    </a:solidFill>
                  </a:rPr>
                  <a:t> </a:t>
                </a:r>
                <a14:m>
                  <m:oMath xmlns:m="http://schemas.openxmlformats.org/officeDocument/2006/math">
                    <m:r>
                      <a:rPr lang="en-US" sz="4800" i="1" dirty="0" err="1" smtClean="0">
                        <a:solidFill>
                          <a:schemeClr val="accent1"/>
                        </a:solidFill>
                        <a:latin typeface="Cambria Math" panose="02040503050406030204" pitchFamily="18" charset="0"/>
                      </a:rPr>
                      <m:t>𝑖</m:t>
                    </m:r>
                    <m:r>
                      <a:rPr lang="en-CA" sz="4800" b="0" i="1" dirty="0" smtClean="0">
                        <a:solidFill>
                          <a:schemeClr val="accent1"/>
                        </a:solidFill>
                        <a:latin typeface="Cambria Math" panose="02040503050406030204" pitchFamily="18" charset="0"/>
                      </a:rPr>
                      <m:t>=</m:t>
                    </m:r>
                    <m:r>
                      <a:rPr lang="en-US" sz="4800" i="1" dirty="0" smtClean="0">
                        <a:solidFill>
                          <a:schemeClr val="accent1"/>
                        </a:solidFill>
                        <a:latin typeface="Cambria Math" panose="02040503050406030204" pitchFamily="18" charset="0"/>
                      </a:rPr>
                      <m:t>3</m:t>
                    </m:r>
                    <m:r>
                      <a:rPr lang="en-CA" sz="4800" b="0" i="1" dirty="0" smtClean="0">
                        <a:solidFill>
                          <a:schemeClr val="accent1"/>
                        </a:solidFill>
                        <a:latin typeface="Cambria Math" panose="02040503050406030204" pitchFamily="18" charset="0"/>
                      </a:rPr>
                      <m:t>, </m:t>
                    </m:r>
                    <m:r>
                      <a:rPr lang="en-CA" sz="4800" b="0" i="1" dirty="0" smtClean="0">
                        <a:solidFill>
                          <a:schemeClr val="accent1"/>
                        </a:solidFill>
                        <a:latin typeface="Cambria Math" panose="02040503050406030204" pitchFamily="18" charset="0"/>
                      </a:rPr>
                      <m:t>𝑗</m:t>
                    </m:r>
                    <m:r>
                      <a:rPr lang="en-CA" sz="4800" b="0" i="1" dirty="0" smtClean="0">
                        <a:solidFill>
                          <a:schemeClr val="accent1"/>
                        </a:solidFill>
                        <a:latin typeface="Cambria Math" panose="02040503050406030204" pitchFamily="18" charset="0"/>
                      </a:rPr>
                      <m:t>=2</m:t>
                    </m:r>
                  </m:oMath>
                </a14:m>
                <a:endParaRPr lang="en-US" sz="4800">
                  <a:solidFill>
                    <a:schemeClr val="accent1"/>
                  </a:solidFill>
                </a:endParaRPr>
              </a:p>
            </p:txBody>
          </p:sp>
        </mc:Choice>
        <mc:Fallback xmlns="">
          <p:sp>
            <p:nvSpPr>
              <p:cNvPr id="23" name="TextBox 22">
                <a:extLst>
                  <a:ext uri="{FF2B5EF4-FFF2-40B4-BE49-F238E27FC236}">
                    <a16:creationId xmlns:a16="http://schemas.microsoft.com/office/drawing/2014/main" id="{861F7DBA-167D-A040-BDB8-EBCB8DA3C77F}"/>
                  </a:ext>
                </a:extLst>
              </p:cNvPr>
              <p:cNvSpPr txBox="1">
                <a:spLocks noRot="1" noChangeAspect="1" noMove="1" noResize="1" noEditPoints="1" noAdjustHandles="1" noChangeArrowheads="1" noChangeShapeType="1" noTextEdit="1"/>
              </p:cNvSpPr>
              <p:nvPr/>
            </p:nvSpPr>
            <p:spPr>
              <a:xfrm>
                <a:off x="15272802" y="5417403"/>
                <a:ext cx="5566845" cy="830997"/>
              </a:xfrm>
              <a:prstGeom prst="rect">
                <a:avLst/>
              </a:prstGeom>
              <a:blipFill>
                <a:blip r:embed="rId11"/>
                <a:stretch>
                  <a:fillRect l="-4923" t="-16912" b="-38235"/>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E3EDED14-C5EA-F94C-8DC8-C73442AF7BDE}"/>
              </a:ext>
            </a:extLst>
          </p:cNvPr>
          <p:cNvSpPr/>
          <p:nvPr/>
        </p:nvSpPr>
        <p:spPr>
          <a:xfrm>
            <a:off x="13431353" y="10345457"/>
            <a:ext cx="1348272" cy="546927"/>
          </a:xfrm>
          <a:prstGeom prst="rect">
            <a:avLst/>
          </a:prstGeom>
          <a:noFill/>
          <a:ln w="952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E0FE763-8767-034F-8FC6-74CE490FFFAE}"/>
              </a:ext>
            </a:extLst>
          </p:cNvPr>
          <p:cNvSpPr/>
          <p:nvPr/>
        </p:nvSpPr>
        <p:spPr>
          <a:xfrm>
            <a:off x="15313025" y="10000008"/>
            <a:ext cx="1342055" cy="546927"/>
          </a:xfrm>
          <a:prstGeom prst="rect">
            <a:avLst/>
          </a:prstGeom>
          <a:noFill/>
          <a:ln w="952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7BC239-3372-F542-B0A2-11CC5D0AD29D}"/>
              </a:ext>
            </a:extLst>
          </p:cNvPr>
          <p:cNvSpPr/>
          <p:nvPr/>
        </p:nvSpPr>
        <p:spPr>
          <a:xfrm>
            <a:off x="16959880" y="10000008"/>
            <a:ext cx="1342054" cy="546927"/>
          </a:xfrm>
          <a:prstGeom prst="rect">
            <a:avLst/>
          </a:prstGeom>
          <a:noFill/>
          <a:ln w="952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BAC6BA5-9BB5-FE47-A0DB-A8C46EB42675}"/>
              </a:ext>
            </a:extLst>
          </p:cNvPr>
          <p:cNvSpPr/>
          <p:nvPr/>
        </p:nvSpPr>
        <p:spPr>
          <a:xfrm>
            <a:off x="16007380" y="11277600"/>
            <a:ext cx="1295400" cy="546927"/>
          </a:xfrm>
          <a:prstGeom prst="rect">
            <a:avLst/>
          </a:prstGeom>
          <a:noFill/>
          <a:ln w="952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1E0D998-686B-E742-8008-492016788A64}"/>
              </a:ext>
            </a:extLst>
          </p:cNvPr>
          <p:cNvSpPr/>
          <p:nvPr/>
        </p:nvSpPr>
        <p:spPr>
          <a:xfrm>
            <a:off x="15984052" y="11660352"/>
            <a:ext cx="1295400" cy="546927"/>
          </a:xfrm>
          <a:prstGeom prst="rect">
            <a:avLst/>
          </a:prstGeom>
          <a:noFill/>
          <a:ln w="952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8F5E9C3-419B-FB4D-9437-E7766E6C7A33}"/>
              </a:ext>
            </a:extLst>
          </p:cNvPr>
          <p:cNvCxnSpPr>
            <a:cxnSpLocks/>
            <a:stCxn id="33" idx="1"/>
            <a:endCxn id="28" idx="3"/>
          </p:cNvCxnSpPr>
          <p:nvPr/>
        </p:nvCxnSpPr>
        <p:spPr>
          <a:xfrm flipH="1">
            <a:off x="17279452" y="11927848"/>
            <a:ext cx="1598660" cy="5968"/>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93DAD9D-AA04-E846-81C6-C2CD0D1C1810}"/>
              </a:ext>
            </a:extLst>
          </p:cNvPr>
          <p:cNvSpPr/>
          <p:nvPr/>
        </p:nvSpPr>
        <p:spPr>
          <a:xfrm>
            <a:off x="18878112" y="11582400"/>
            <a:ext cx="4343400" cy="69089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Take output of this layer</a:t>
            </a:r>
          </a:p>
        </p:txBody>
      </p:sp>
      <p:pic>
        <p:nvPicPr>
          <p:cNvPr id="2" name="Audio 1">
            <a:hlinkClick r:id="" action="ppaction://media"/>
            <a:extLst>
              <a:ext uri="{FF2B5EF4-FFF2-40B4-BE49-F238E27FC236}">
                <a16:creationId xmlns:a16="http://schemas.microsoft.com/office/drawing/2014/main" id="{7AF1E1A9-6462-7F47-B6BC-732E8066D5F2}"/>
              </a:ext>
            </a:extLst>
          </p:cNvPr>
          <p:cNvPicPr>
            <a:picLocks noChangeAspect="1"/>
          </p:cNvPicPr>
          <p:nvPr>
            <a:audioFile r:link="rId2"/>
            <p:extLst>
              <p:ext uri="{DAA4B4D4-6D71-4841-9C94-3DE7FCFB9230}">
                <p14:media xmlns:p14="http://schemas.microsoft.com/office/powerpoint/2010/main" r:embed="rId3">
                  <p14:trim st="2888.2885" end="1566.8149"/>
                </p14:media>
              </p:ext>
            </p:extLst>
          </p:nvPr>
        </p:nvPicPr>
        <p:blipFill>
          <a:blip r:embed="rId12"/>
          <a:stretch>
            <a:fillRect/>
          </a:stretch>
        </p:blipFill>
        <p:spPr>
          <a:xfrm>
            <a:off x="23348950" y="12687300"/>
            <a:ext cx="812800" cy="812800"/>
          </a:xfrm>
          <a:prstGeom prst="rect">
            <a:avLst/>
          </a:prstGeom>
        </p:spPr>
      </p:pic>
      <p:sp>
        <p:nvSpPr>
          <p:cNvPr id="29" name="TextBox 4">
            <a:extLst>
              <a:ext uri="{FF2B5EF4-FFF2-40B4-BE49-F238E27FC236}">
                <a16:creationId xmlns:a16="http://schemas.microsoft.com/office/drawing/2014/main" id="{A2DB1168-006F-8B47-9E8B-584B6B6223DE}"/>
              </a:ext>
            </a:extLst>
          </p:cNvPr>
          <p:cNvSpPr txBox="1"/>
          <p:nvPr/>
        </p:nvSpPr>
        <p:spPr>
          <a:xfrm>
            <a:off x="22934869" y="470840"/>
            <a:ext cx="2748104" cy="1015663"/>
          </a:xfrm>
          <a:prstGeom prst="rect">
            <a:avLst/>
          </a:prstGeom>
          <a:noFill/>
        </p:spPr>
        <p:txBody>
          <a:bodyPr wrap="square" rtlCol="0">
            <a:spAutoFit/>
          </a:bodyPr>
          <a:lstStyle/>
          <a:p>
            <a:r>
              <a:rPr lang="en-US" sz="6000"/>
              <a:t>14</a:t>
            </a:r>
          </a:p>
        </p:txBody>
      </p:sp>
    </p:spTree>
    <p:custDataLst>
      <p:tags r:id="rId1"/>
    </p:custDataLst>
    <p:extLst>
      <p:ext uri="{BB962C8B-B14F-4D97-AF65-F5344CB8AC3E}">
        <p14:creationId xmlns:p14="http://schemas.microsoft.com/office/powerpoint/2010/main" val="2383373609"/>
      </p:ext>
    </p:extLst>
  </p:cSld>
  <p:clrMapOvr>
    <a:masterClrMapping/>
  </p:clrMapOvr>
  <mc:AlternateContent xmlns:mc="http://schemas.openxmlformats.org/markup-compatibility/2006" xmlns:p14="http://schemas.microsoft.com/office/powerpoint/2010/main">
    <mc:Choice Requires="p14">
      <p:transition p14:dur="0" advClick="0" advTm="62600"/>
    </mc:Choice>
    <mc:Fallback xmlns="">
      <p:transition advClick="0" advTm="62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entr" presetSubtype="0" fill="hold" grpId="0" nodeType="afterEffect">
                                  <p:stCondLst>
                                    <p:cond delay="4900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49000"/>
                            </p:stCondLst>
                            <p:childTnLst>
                              <p:par>
                                <p:cTn id="11" presetID="9" presetClass="entr" presetSubtype="0" fill="hold" grpId="0" nodeType="afterEffect">
                                  <p:stCondLst>
                                    <p:cond delay="550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childTnLst>
                          </p:cTn>
                        </p:par>
                        <p:par>
                          <p:cTn id="14" fill="hold">
                            <p:stCondLst>
                              <p:cond delay="55000"/>
                            </p:stCondLst>
                            <p:childTnLst>
                              <p:par>
                                <p:cTn id="15" presetID="9" presetClass="entr" presetSubtype="0" fill="hold" grpId="0" nodeType="after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par>
                                <p:cTn id="18" presetID="9" presetClass="exit" presetSubtype="0" fill="hold" grpId="1" nodeType="withEffect">
                                  <p:stCondLst>
                                    <p:cond delay="0"/>
                                  </p:stCondLst>
                                  <p:childTnLst>
                                    <p:animEffect transition="out" filter="dissolv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par>
                          <p:cTn id="21" fill="hold">
                            <p:stCondLst>
                              <p:cond delay="56000"/>
                            </p:stCondLst>
                            <p:childTnLst>
                              <p:par>
                                <p:cTn id="22" presetID="9" presetClass="entr" presetSubtype="0" fill="hold" grpId="0" nodeType="after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dissolve">
                                      <p:cBhvr>
                                        <p:cTn id="24" dur="500"/>
                                        <p:tgtEl>
                                          <p:spTgt spid="26"/>
                                        </p:tgtEl>
                                      </p:cBhvr>
                                    </p:animEffect>
                                  </p:childTnLst>
                                </p:cTn>
                              </p:par>
                              <p:par>
                                <p:cTn id="25" presetID="9" presetClass="exit" presetSubtype="0" fill="hold" grpId="1" nodeType="withEffect">
                                  <p:stCondLst>
                                    <p:cond delay="0"/>
                                  </p:stCondLst>
                                  <p:childTnLst>
                                    <p:animEffect transition="out" filter="dissolve">
                                      <p:cBhvr>
                                        <p:cTn id="26" dur="500"/>
                                        <p:tgtEl>
                                          <p:spTgt spid="25"/>
                                        </p:tgtEl>
                                      </p:cBhvr>
                                    </p:animEffect>
                                    <p:set>
                                      <p:cBhvr>
                                        <p:cTn id="27" dur="1" fill="hold">
                                          <p:stCondLst>
                                            <p:cond delay="499"/>
                                          </p:stCondLst>
                                        </p:cTn>
                                        <p:tgtEl>
                                          <p:spTgt spid="25"/>
                                        </p:tgtEl>
                                        <p:attrNameLst>
                                          <p:attrName>style.visibility</p:attrName>
                                        </p:attrNameLst>
                                      </p:cBhvr>
                                      <p:to>
                                        <p:strVal val="hidden"/>
                                      </p:to>
                                    </p:set>
                                  </p:childTnLst>
                                </p:cTn>
                              </p:par>
                            </p:childTnLst>
                          </p:cTn>
                        </p:par>
                        <p:par>
                          <p:cTn id="28" fill="hold">
                            <p:stCondLst>
                              <p:cond delay="57000"/>
                            </p:stCondLst>
                            <p:childTnLst>
                              <p:par>
                                <p:cTn id="29" presetID="9" presetClass="entr" presetSubtype="0" fill="hold" grpId="0" nodeType="afterEffect">
                                  <p:stCondLst>
                                    <p:cond delay="50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xit" presetSubtype="0" fill="hold" grpId="1" nodeType="withEffect">
                                  <p:stCondLst>
                                    <p:cond delay="0"/>
                                  </p:stCondLst>
                                  <p:childTnLst>
                                    <p:animEffect transition="out" filter="dissolve">
                                      <p:cBhvr>
                                        <p:cTn id="33" dur="500"/>
                                        <p:tgtEl>
                                          <p:spTgt spid="26"/>
                                        </p:tgtEl>
                                      </p:cBhvr>
                                    </p:animEffect>
                                    <p:set>
                                      <p:cBhvr>
                                        <p:cTn id="34" dur="1" fill="hold">
                                          <p:stCondLst>
                                            <p:cond delay="499"/>
                                          </p:stCondLst>
                                        </p:cTn>
                                        <p:tgtEl>
                                          <p:spTgt spid="26"/>
                                        </p:tgtEl>
                                        <p:attrNameLst>
                                          <p:attrName>style.visibility</p:attrName>
                                        </p:attrNameLst>
                                      </p:cBhvr>
                                      <p:to>
                                        <p:strVal val="hidden"/>
                                      </p:to>
                                    </p:set>
                                  </p:childTnLst>
                                </p:cTn>
                              </p:par>
                            </p:childTnLst>
                          </p:cTn>
                        </p:par>
                        <p:par>
                          <p:cTn id="35" fill="hold">
                            <p:stCondLst>
                              <p:cond delay="58000"/>
                            </p:stCondLst>
                            <p:childTnLst>
                              <p:par>
                                <p:cTn id="36" presetID="9" presetClass="entr" presetSubtype="0" fill="hold" grpId="0" nodeType="afterEffect">
                                  <p:stCondLst>
                                    <p:cond delay="500"/>
                                  </p:stCondLst>
                                  <p:childTnLst>
                                    <p:set>
                                      <p:cBhvr>
                                        <p:cTn id="37" dur="1" fill="hold">
                                          <p:stCondLst>
                                            <p:cond delay="0"/>
                                          </p:stCondLst>
                                        </p:cTn>
                                        <p:tgtEl>
                                          <p:spTgt spid="28"/>
                                        </p:tgtEl>
                                        <p:attrNameLst>
                                          <p:attrName>style.visibility</p:attrName>
                                        </p:attrNameLst>
                                      </p:cBhvr>
                                      <p:to>
                                        <p:strVal val="visible"/>
                                      </p:to>
                                    </p:set>
                                    <p:animEffect transition="in" filter="dissolve">
                                      <p:cBhvr>
                                        <p:cTn id="38" dur="500"/>
                                        <p:tgtEl>
                                          <p:spTgt spid="28"/>
                                        </p:tgtEl>
                                      </p:cBhvr>
                                    </p:animEffect>
                                  </p:childTnLst>
                                </p:cTn>
                              </p:par>
                              <p:par>
                                <p:cTn id="39" presetID="9" presetClass="exit" presetSubtype="0" fill="hold" grpId="1" nodeType="withEffect">
                                  <p:stCondLst>
                                    <p:cond delay="0"/>
                                  </p:stCondLst>
                                  <p:childTnLst>
                                    <p:animEffect transition="out" filter="dissolv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59000"/>
                            </p:stCondLst>
                            <p:childTnLst>
                              <p:par>
                                <p:cTn id="43" presetID="1" presetClass="entr" presetSubtype="0" fill="hold" nodeType="afterEffect">
                                  <p:stCondLst>
                                    <p:cond delay="50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
                </p:tgtEl>
              </p:cMediaNode>
            </p:audio>
          </p:childTnLst>
        </p:cTn>
      </p:par>
    </p:tnLst>
    <p:bldLst>
      <p:bldP spid="23" grpId="0"/>
      <p:bldP spid="24" grpId="0" animBg="1"/>
      <p:bldP spid="24" grpId="1" animBg="1"/>
      <p:bldP spid="25" grpId="0" animBg="1"/>
      <p:bldP spid="25" grpId="1" animBg="1"/>
      <p:bldP spid="26" grpId="0" animBg="1"/>
      <p:bldP spid="26" grpId="1" animBg="1"/>
      <p:bldP spid="27" grpId="0" animBg="1"/>
      <p:bldP spid="27" grpId="1" animBg="1"/>
      <p:bldP spid="28"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Прямоугольник 25"/>
          <p:cNvSpPr/>
          <p:nvPr/>
        </p:nvSpPr>
        <p:spPr>
          <a:xfrm>
            <a:off x="960438" y="990600"/>
            <a:ext cx="12031663" cy="11506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Прямоугольник 34"/>
          <p:cNvSpPr/>
          <p:nvPr/>
        </p:nvSpPr>
        <p:spPr>
          <a:xfrm>
            <a:off x="14005343" y="990601"/>
            <a:ext cx="9384882" cy="2605177"/>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Прямоугольник 37"/>
          <p:cNvSpPr/>
          <p:nvPr/>
        </p:nvSpPr>
        <p:spPr>
          <a:xfrm>
            <a:off x="14005343" y="3957609"/>
            <a:ext cx="9384882" cy="2605177"/>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Прямоугольник 38"/>
          <p:cNvSpPr/>
          <p:nvPr/>
        </p:nvSpPr>
        <p:spPr>
          <a:xfrm>
            <a:off x="14005343" y="6924617"/>
            <a:ext cx="9384882" cy="2605177"/>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Прямоугольник 39"/>
          <p:cNvSpPr/>
          <p:nvPr/>
        </p:nvSpPr>
        <p:spPr>
          <a:xfrm>
            <a:off x="14005343" y="9891623"/>
            <a:ext cx="9384882" cy="2605177"/>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Группа 42"/>
          <p:cNvGrpSpPr/>
          <p:nvPr/>
        </p:nvGrpSpPr>
        <p:grpSpPr>
          <a:xfrm>
            <a:off x="14322425" y="1233809"/>
            <a:ext cx="8559772" cy="2423791"/>
            <a:chOff x="14322425" y="1233809"/>
            <a:chExt cx="8559772" cy="2423791"/>
          </a:xfrm>
        </p:grpSpPr>
        <p:sp>
          <p:nvSpPr>
            <p:cNvPr id="41" name="TextBox 40"/>
            <p:cNvSpPr txBox="1"/>
            <p:nvPr/>
          </p:nvSpPr>
          <p:spPr>
            <a:xfrm>
              <a:off x="14322425" y="2026384"/>
              <a:ext cx="2260628" cy="1631216"/>
            </a:xfrm>
            <a:prstGeom prst="rect">
              <a:avLst/>
            </a:prstGeom>
            <a:noFill/>
          </p:spPr>
          <p:txBody>
            <a:bodyPr wrap="square" rtlCol="0">
              <a:spAutoFit/>
            </a:bodyPr>
            <a:lstStyle/>
            <a:p>
              <a:pPr algn="ctr"/>
              <a:endParaRPr lang="en-US" sz="15000" baseline="30000">
                <a:solidFill>
                  <a:schemeClr val="tx2"/>
                </a:solidFill>
                <a:latin typeface="FontAwesome" pitchFamily="2" charset="0"/>
              </a:endParaRPr>
            </a:p>
          </p:txBody>
        </p:sp>
        <p:sp>
          <p:nvSpPr>
            <p:cNvPr id="42" name="TextBox 41"/>
            <p:cNvSpPr txBox="1"/>
            <p:nvPr/>
          </p:nvSpPr>
          <p:spPr>
            <a:xfrm>
              <a:off x="16684625" y="1233809"/>
              <a:ext cx="6197572" cy="2271391"/>
            </a:xfrm>
            <a:prstGeom prst="rect">
              <a:avLst/>
            </a:prstGeom>
            <a:noFill/>
          </p:spPr>
          <p:txBody>
            <a:bodyPr wrap="square" rtlCol="0">
              <a:spAutoFit/>
            </a:bodyPr>
            <a:lstStyle/>
            <a:p>
              <a:pPr>
                <a:lnSpc>
                  <a:spcPct val="120000"/>
                </a:lnSpc>
              </a:pPr>
              <a:r>
                <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Split </a:t>
              </a:r>
              <a:r>
                <a:rPr lang="en-US" sz="3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high resolution</a:t>
              </a:r>
              <a:r>
                <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image dataset into </a:t>
              </a:r>
              <a:r>
                <a:rPr lang="en-US" sz="3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training, validation and test sets</a:t>
              </a:r>
              <a:r>
                <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of with 1000, 200, and 200 images, respectively.</a:t>
              </a:r>
              <a:endParaRPr lang="ru-RU"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49" name="TextBox 48"/>
          <p:cNvSpPr txBox="1"/>
          <p:nvPr/>
        </p:nvSpPr>
        <p:spPr>
          <a:xfrm>
            <a:off x="16684625" y="7570901"/>
            <a:ext cx="6197572" cy="1163395"/>
          </a:xfrm>
          <a:prstGeom prst="rect">
            <a:avLst/>
          </a:prstGeom>
          <a:noFill/>
        </p:spPr>
        <p:txBody>
          <a:bodyPr wrap="square" rtlCol="0">
            <a:spAutoFit/>
          </a:bodyPr>
          <a:lstStyle/>
          <a:p>
            <a:pPr>
              <a:lnSpc>
                <a:spcPct val="120000"/>
              </a:lnSpc>
            </a:pPr>
            <a:r>
              <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Train generator in a </a:t>
            </a:r>
            <a:r>
              <a:rPr lang="en-US" sz="3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supervised</a:t>
            </a:r>
            <a:r>
              <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manner using </a:t>
            </a:r>
            <a:r>
              <a:rPr lang="en-US" sz="3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MSE loss for 100 epochs</a:t>
            </a:r>
            <a:endParaRPr lang="ru-RU" sz="3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2" name="TextBox 51"/>
          <p:cNvSpPr txBox="1"/>
          <p:nvPr/>
        </p:nvSpPr>
        <p:spPr>
          <a:xfrm>
            <a:off x="16684625" y="10325100"/>
            <a:ext cx="6197572" cy="1717393"/>
          </a:xfrm>
          <a:prstGeom prst="rect">
            <a:avLst/>
          </a:prstGeom>
          <a:noFill/>
        </p:spPr>
        <p:txBody>
          <a:bodyPr wrap="square" rtlCol="0">
            <a:spAutoFit/>
          </a:bodyPr>
          <a:lstStyle/>
          <a:p>
            <a:pPr>
              <a:lnSpc>
                <a:spcPct val="120000"/>
              </a:lnSpc>
            </a:pPr>
            <a:r>
              <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Train generator for </a:t>
            </a:r>
            <a:r>
              <a:rPr lang="en-US" sz="3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additional 50 epochs </a:t>
            </a:r>
            <a:r>
              <a:rPr lang="en-US"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using GAN architecture, adversarial loss and VGG content loss</a:t>
            </a:r>
            <a:endParaRPr lang="ru-RU"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21">
            <a:extLst>
              <a:ext uri="{FF2B5EF4-FFF2-40B4-BE49-F238E27FC236}">
                <a16:creationId xmlns:a16="http://schemas.microsoft.com/office/drawing/2014/main" id="{E7487AA0-8506-F046-98EB-17FB4719FAEA}"/>
              </a:ext>
            </a:extLst>
          </p:cNvPr>
          <p:cNvSpPr txBox="1"/>
          <p:nvPr/>
        </p:nvSpPr>
        <p:spPr>
          <a:xfrm>
            <a:off x="1118789" y="7239000"/>
            <a:ext cx="11983035" cy="5761257"/>
          </a:xfrm>
          <a:prstGeom prst="rect">
            <a:avLst/>
          </a:prstGeom>
          <a:noFill/>
        </p:spPr>
        <p:txBody>
          <a:bodyPr wrap="square" rtlCol="0" anchor="t">
            <a:spAutoFit/>
          </a:bodyPr>
          <a:lstStyle/>
          <a:p>
            <a:pPr>
              <a:lnSpc>
                <a:spcPct val="85000"/>
              </a:lnSpc>
            </a:pPr>
            <a:r>
              <a:rPr lang="en-US" sz="21600">
                <a:solidFill>
                  <a:schemeClr val="bg1"/>
                </a:solidFill>
                <a:latin typeface="DIN Condensed" pitchFamily="2" charset="0"/>
              </a:rPr>
              <a:t>TRAINING PROCEDURE</a:t>
            </a:r>
            <a:endParaRPr lang="ru-RU" sz="18000">
              <a:solidFill>
                <a:schemeClr val="bg1"/>
              </a:solidFill>
            </a:endParaRPr>
          </a:p>
        </p:txBody>
      </p:sp>
      <p:sp>
        <p:nvSpPr>
          <p:cNvPr id="23" name="TextBox 22">
            <a:extLst>
              <a:ext uri="{FF2B5EF4-FFF2-40B4-BE49-F238E27FC236}">
                <a16:creationId xmlns:a16="http://schemas.microsoft.com/office/drawing/2014/main" id="{6439CF0A-31B3-994F-8DD0-9F5F3C17FA3D}"/>
              </a:ext>
            </a:extLst>
          </p:cNvPr>
          <p:cNvSpPr txBox="1"/>
          <p:nvPr/>
        </p:nvSpPr>
        <p:spPr>
          <a:xfrm>
            <a:off x="16684625" y="4678499"/>
            <a:ext cx="6197572" cy="1163395"/>
          </a:xfrm>
          <a:prstGeom prst="rect">
            <a:avLst/>
          </a:prstGeom>
          <a:noFill/>
        </p:spPr>
        <p:txBody>
          <a:bodyPr wrap="square" rtlCol="0">
            <a:spAutoFit/>
          </a:bodyPr>
          <a:lstStyle/>
          <a:p>
            <a:pPr>
              <a:lnSpc>
                <a:spcPct val="120000"/>
              </a:lnSpc>
            </a:pPr>
            <a:r>
              <a:rPr lang="en-CA" sz="3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Downsample </a:t>
            </a:r>
            <a:r>
              <a:rPr lang="en-CA" sz="3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images by factor of four to use a inputs for the model</a:t>
            </a:r>
            <a:endParaRPr lang="ru-RU" sz="3000" b="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Graphic 2" descr="Database">
            <a:extLst>
              <a:ext uri="{FF2B5EF4-FFF2-40B4-BE49-F238E27FC236}">
                <a16:creationId xmlns:a16="http://schemas.microsoft.com/office/drawing/2014/main" id="{D5BFE491-A9A3-BC4F-947D-4895992958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500441" y="1340891"/>
            <a:ext cx="1904596" cy="1904596"/>
          </a:xfrm>
          <a:prstGeom prst="rect">
            <a:avLst/>
          </a:prstGeom>
        </p:spPr>
      </p:pic>
      <p:pic>
        <p:nvPicPr>
          <p:cNvPr id="10" name="Graphic 9" descr="Minimize">
            <a:extLst>
              <a:ext uri="{FF2B5EF4-FFF2-40B4-BE49-F238E27FC236}">
                <a16:creationId xmlns:a16="http://schemas.microsoft.com/office/drawing/2014/main" id="{6A2C38C7-AD22-0345-96EB-0B31A2A677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67642" y="4575099"/>
            <a:ext cx="1370193" cy="1370193"/>
          </a:xfrm>
          <a:prstGeom prst="rect">
            <a:avLst/>
          </a:prstGeom>
        </p:spPr>
      </p:pic>
      <p:pic>
        <p:nvPicPr>
          <p:cNvPr id="12" name="Picture 11">
            <a:extLst>
              <a:ext uri="{FF2B5EF4-FFF2-40B4-BE49-F238E27FC236}">
                <a16:creationId xmlns:a16="http://schemas.microsoft.com/office/drawing/2014/main" id="{0E10ABF2-588E-7B40-8CDE-DAEABE9BFACF}"/>
              </a:ext>
            </a:extLst>
          </p:cNvPr>
          <p:cNvPicPr>
            <a:picLocks noChangeAspect="1"/>
          </p:cNvPicPr>
          <p:nvPr/>
        </p:nvPicPr>
        <p:blipFill>
          <a:blip r:embed="rId9"/>
          <a:stretch>
            <a:fillRect/>
          </a:stretch>
        </p:blipFill>
        <p:spPr>
          <a:xfrm>
            <a:off x="14182738" y="6882598"/>
            <a:ext cx="2540000" cy="2540000"/>
          </a:xfrm>
          <a:prstGeom prst="rect">
            <a:avLst/>
          </a:prstGeom>
        </p:spPr>
      </p:pic>
      <p:pic>
        <p:nvPicPr>
          <p:cNvPr id="16" name="Graphic 15" descr="Repeat">
            <a:extLst>
              <a:ext uri="{FF2B5EF4-FFF2-40B4-BE49-F238E27FC236}">
                <a16:creationId xmlns:a16="http://schemas.microsoft.com/office/drawing/2014/main" id="{D6D24D18-A851-354A-94E7-9270FF4B0A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94041" y="10325100"/>
            <a:ext cx="1717393" cy="1717393"/>
          </a:xfrm>
          <a:prstGeom prst="rect">
            <a:avLst/>
          </a:prstGeom>
        </p:spPr>
      </p:pic>
      <p:pic>
        <p:nvPicPr>
          <p:cNvPr id="2" name="Audio 1">
            <a:hlinkClick r:id="" action="ppaction://media"/>
            <a:extLst>
              <a:ext uri="{FF2B5EF4-FFF2-40B4-BE49-F238E27FC236}">
                <a16:creationId xmlns:a16="http://schemas.microsoft.com/office/drawing/2014/main" id="{7DCFBA2F-A111-D748-A51A-1FC16F659E6F}"/>
              </a:ext>
            </a:extLst>
          </p:cNvPr>
          <p:cNvPicPr>
            <a:picLocks noChangeAspect="1"/>
          </p:cNvPicPr>
          <p:nvPr>
            <a:audioFile r:link="rId1"/>
            <p:extLst>
              <p:ext uri="{DAA4B4D4-6D71-4841-9C94-3DE7FCFB9230}">
                <p14:media xmlns:p14="http://schemas.microsoft.com/office/powerpoint/2010/main" r:embed="rId2">
                  <p14:trim st="1166.7977" end="562.7577"/>
                </p14:media>
              </p:ext>
            </p:extLst>
          </p:nvPr>
        </p:nvPicPr>
        <p:blipFill>
          <a:blip r:embed="rId12"/>
          <a:stretch>
            <a:fillRect/>
          </a:stretch>
        </p:blipFill>
        <p:spPr>
          <a:xfrm>
            <a:off x="23348950" y="12687300"/>
            <a:ext cx="812800" cy="812800"/>
          </a:xfrm>
          <a:prstGeom prst="rect">
            <a:avLst/>
          </a:prstGeom>
        </p:spPr>
      </p:pic>
      <p:sp>
        <p:nvSpPr>
          <p:cNvPr id="19" name="TextBox 3">
            <a:extLst>
              <a:ext uri="{FF2B5EF4-FFF2-40B4-BE49-F238E27FC236}">
                <a16:creationId xmlns:a16="http://schemas.microsoft.com/office/drawing/2014/main" id="{F7BCB45A-293D-A549-9C93-66B77BCB75B7}"/>
              </a:ext>
            </a:extLst>
          </p:cNvPr>
          <p:cNvSpPr txBox="1"/>
          <p:nvPr/>
        </p:nvSpPr>
        <p:spPr>
          <a:xfrm>
            <a:off x="22934869" y="470840"/>
            <a:ext cx="2748104" cy="1015663"/>
          </a:xfrm>
          <a:prstGeom prst="rect">
            <a:avLst/>
          </a:prstGeom>
          <a:noFill/>
        </p:spPr>
        <p:txBody>
          <a:bodyPr wrap="square" rtlCol="0">
            <a:spAutoFit/>
          </a:bodyPr>
          <a:lstStyle/>
          <a:p>
            <a:r>
              <a:rPr lang="en-US" sz="6000"/>
              <a:t>15</a:t>
            </a:r>
          </a:p>
        </p:txBody>
      </p:sp>
    </p:spTree>
    <p:extLst>
      <p:ext uri="{BB962C8B-B14F-4D97-AF65-F5344CB8AC3E}">
        <p14:creationId xmlns:p14="http://schemas.microsoft.com/office/powerpoint/2010/main" val="546761401"/>
      </p:ext>
    </p:extLst>
  </p:cSld>
  <p:clrMapOvr>
    <a:masterClrMapping/>
  </p:clrMapOvr>
  <mc:AlternateContent xmlns:mc="http://schemas.openxmlformats.org/markup-compatibility/2006" xmlns:p14="http://schemas.microsoft.com/office/powerpoint/2010/main">
    <mc:Choice Requires="p14">
      <p:transition p14:dur="0" advClick="0" advTm="33000"/>
    </mc:Choice>
    <mc:Fallback xmlns="">
      <p:transition advClick="0" advTm="3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white, water, table&#10;&#10;Description automatically generated">
            <a:extLst>
              <a:ext uri="{FF2B5EF4-FFF2-40B4-BE49-F238E27FC236}">
                <a16:creationId xmlns:a16="http://schemas.microsoft.com/office/drawing/2014/main" id="{85C5B74E-88A2-254E-B70B-E393D0D7AAAF}"/>
              </a:ext>
            </a:extLst>
          </p:cNvPr>
          <p:cNvPicPr>
            <a:picLocks noChangeAspect="1"/>
          </p:cNvPicPr>
          <p:nvPr/>
        </p:nvPicPr>
        <p:blipFill rotWithShape="1">
          <a:blip r:embed="rId6">
            <a:extLst>
              <a:ext uri="{28A0092B-C50C-407E-A947-70E740481C1C}">
                <a14:useLocalDpi xmlns:a14="http://schemas.microsoft.com/office/drawing/2010/main" val="0"/>
              </a:ext>
            </a:extLst>
          </a:blip>
          <a:srcRect l="6633" t="6186" r="7987" b="2804"/>
          <a:stretch/>
        </p:blipFill>
        <p:spPr>
          <a:xfrm>
            <a:off x="0" y="3242920"/>
            <a:ext cx="12122712" cy="6891680"/>
          </a:xfrm>
          <a:prstGeom prst="rect">
            <a:avLst/>
          </a:prstGeom>
        </p:spPr>
      </p:pic>
      <p:pic>
        <p:nvPicPr>
          <p:cNvPr id="7" name="Picture 6">
            <a:extLst>
              <a:ext uri="{FF2B5EF4-FFF2-40B4-BE49-F238E27FC236}">
                <a16:creationId xmlns:a16="http://schemas.microsoft.com/office/drawing/2014/main" id="{B33F3173-EB57-4C45-AB76-8D5EC7FD6F29}"/>
              </a:ext>
            </a:extLst>
          </p:cNvPr>
          <p:cNvPicPr>
            <a:picLocks noChangeAspect="1"/>
          </p:cNvPicPr>
          <p:nvPr/>
        </p:nvPicPr>
        <p:blipFill rotWithShape="1">
          <a:blip r:embed="rId7">
            <a:extLst>
              <a:ext uri="{28A0092B-C50C-407E-A947-70E740481C1C}">
                <a14:useLocalDpi xmlns:a14="http://schemas.microsoft.com/office/drawing/2010/main" val="0"/>
              </a:ext>
            </a:extLst>
          </a:blip>
          <a:srcRect l="6415" t="6560" r="8454" b="2698"/>
          <a:stretch/>
        </p:blipFill>
        <p:spPr>
          <a:xfrm>
            <a:off x="12104297" y="3242920"/>
            <a:ext cx="12150015" cy="6907200"/>
          </a:xfrm>
          <a:prstGeom prst="rect">
            <a:avLst/>
          </a:prstGeom>
        </p:spPr>
      </p:pic>
      <p:sp>
        <p:nvSpPr>
          <p:cNvPr id="10" name="TextBox 9"/>
          <p:cNvSpPr txBox="1"/>
          <p:nvPr/>
        </p:nvSpPr>
        <p:spPr>
          <a:xfrm>
            <a:off x="5186716" y="1133000"/>
            <a:ext cx="14004219" cy="218521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TRAINING</a:t>
            </a:r>
            <a:r>
              <a:rPr lang="en-US" sz="16000">
                <a:solidFill>
                  <a:schemeClr val="accent1"/>
                </a:solidFill>
                <a:latin typeface="DIN Condensed" pitchFamily="2" charset="0"/>
              </a:rPr>
              <a:t> RESULTS</a:t>
            </a:r>
            <a:endParaRPr lang="ru-RU" sz="16000">
              <a:solidFill>
                <a:schemeClr val="accent1"/>
              </a:solidFill>
            </a:endParaRPr>
          </a:p>
        </p:txBody>
      </p:sp>
      <p:sp>
        <p:nvSpPr>
          <p:cNvPr id="14" name="Rectangle 13">
            <a:extLst>
              <a:ext uri="{FF2B5EF4-FFF2-40B4-BE49-F238E27FC236}">
                <a16:creationId xmlns:a16="http://schemas.microsoft.com/office/drawing/2014/main" id="{B63EDDD6-8F77-9E40-B38E-D9A4358FF9C4}"/>
              </a:ext>
            </a:extLst>
          </p:cNvPr>
          <p:cNvSpPr/>
          <p:nvPr/>
        </p:nvSpPr>
        <p:spPr>
          <a:xfrm>
            <a:off x="1444625" y="110298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5" name="TextBox 14">
            <a:extLst>
              <a:ext uri="{FF2B5EF4-FFF2-40B4-BE49-F238E27FC236}">
                <a16:creationId xmlns:a16="http://schemas.microsoft.com/office/drawing/2014/main" id="{3B7ABB6B-423D-8F48-8E15-8F1CC0404F4D}"/>
              </a:ext>
            </a:extLst>
          </p:cNvPr>
          <p:cNvSpPr txBox="1"/>
          <p:nvPr/>
        </p:nvSpPr>
        <p:spPr>
          <a:xfrm>
            <a:off x="2130425" y="10646929"/>
            <a:ext cx="16459200" cy="1843582"/>
          </a:xfrm>
          <a:prstGeom prst="rect">
            <a:avLst/>
          </a:prstGeom>
          <a:noFill/>
        </p:spPr>
        <p:txBody>
          <a:bodyPr wrap="square" rtlCol="0">
            <a:spAutoFit/>
          </a:bodyPr>
          <a:lstStyle/>
          <a:p>
            <a:pPr>
              <a:lnSpc>
                <a:spcPct val="150000"/>
              </a:lnSpc>
            </a:pP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PSNR and SSIM scores continue to increase on training data.</a:t>
            </a:r>
          </a:p>
          <a:p>
            <a:pPr>
              <a:lnSpc>
                <a:spcPct val="150000"/>
              </a:lnSpc>
            </a:pP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Model performs more poorly on validation data, indicating possible overfitting</a:t>
            </a:r>
          </a:p>
        </p:txBody>
      </p:sp>
      <p:sp>
        <p:nvSpPr>
          <p:cNvPr id="16" name="Rectangle 15">
            <a:extLst>
              <a:ext uri="{FF2B5EF4-FFF2-40B4-BE49-F238E27FC236}">
                <a16:creationId xmlns:a16="http://schemas.microsoft.com/office/drawing/2014/main" id="{2673F870-D551-0D4F-8B24-F285BCD4CAC6}"/>
              </a:ext>
            </a:extLst>
          </p:cNvPr>
          <p:cNvSpPr/>
          <p:nvPr/>
        </p:nvSpPr>
        <p:spPr>
          <a:xfrm>
            <a:off x="1444625" y="119442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3" name="Audio 2">
            <a:hlinkClick r:id="" action="ppaction://media"/>
            <a:extLst>
              <a:ext uri="{FF2B5EF4-FFF2-40B4-BE49-F238E27FC236}">
                <a16:creationId xmlns:a16="http://schemas.microsoft.com/office/drawing/2014/main" id="{18BC29A6-CCE4-5D41-AC08-AFE4BBE3A1CF}"/>
              </a:ext>
            </a:extLst>
          </p:cNvPr>
          <p:cNvPicPr>
            <a:picLocks noChangeAspect="1"/>
          </p:cNvPicPr>
          <p:nvPr>
            <a:audioFile r:link="rId2"/>
            <p:extLst>
              <p:ext uri="{DAA4B4D4-6D71-4841-9C94-3DE7FCFB9230}">
                <p14:media xmlns:p14="http://schemas.microsoft.com/office/powerpoint/2010/main" r:embed="rId3">
                  <p14:trim st="977.5524" end="542.063"/>
                </p14:media>
              </p:ext>
            </p:extLst>
          </p:nvPr>
        </p:nvPicPr>
        <p:blipFill>
          <a:blip r:embed="rId8"/>
          <a:stretch>
            <a:fillRect/>
          </a:stretch>
        </p:blipFill>
        <p:spPr>
          <a:xfrm>
            <a:off x="23348950" y="12687300"/>
            <a:ext cx="812800" cy="812800"/>
          </a:xfrm>
          <a:prstGeom prst="rect">
            <a:avLst/>
          </a:prstGeom>
        </p:spPr>
      </p:pic>
      <p:sp>
        <p:nvSpPr>
          <p:cNvPr id="9" name="TextBox 1">
            <a:extLst>
              <a:ext uri="{FF2B5EF4-FFF2-40B4-BE49-F238E27FC236}">
                <a16:creationId xmlns:a16="http://schemas.microsoft.com/office/drawing/2014/main" id="{986844BA-DB0D-E74B-8C02-B334DB6FDEBD}"/>
              </a:ext>
            </a:extLst>
          </p:cNvPr>
          <p:cNvSpPr txBox="1"/>
          <p:nvPr/>
        </p:nvSpPr>
        <p:spPr>
          <a:xfrm>
            <a:off x="22934869" y="470840"/>
            <a:ext cx="2748104" cy="1015663"/>
          </a:xfrm>
          <a:prstGeom prst="rect">
            <a:avLst/>
          </a:prstGeom>
          <a:noFill/>
        </p:spPr>
        <p:txBody>
          <a:bodyPr wrap="square" rtlCol="0">
            <a:spAutoFit/>
          </a:bodyPr>
          <a:lstStyle/>
          <a:p>
            <a:r>
              <a:rPr lang="en-US" sz="6000"/>
              <a:t>16</a:t>
            </a:r>
          </a:p>
        </p:txBody>
      </p:sp>
    </p:spTree>
    <p:custDataLst>
      <p:tags r:id="rId1"/>
    </p:custDataLst>
    <p:extLst>
      <p:ext uri="{BB962C8B-B14F-4D97-AF65-F5344CB8AC3E}">
        <p14:creationId xmlns:p14="http://schemas.microsoft.com/office/powerpoint/2010/main" val="753154086"/>
      </p:ext>
    </p:extLst>
  </p:cSld>
  <p:clrMapOvr>
    <a:masterClrMapping/>
  </p:clrMapOvr>
  <mc:AlternateContent xmlns:mc="http://schemas.openxmlformats.org/markup-compatibility/2006" xmlns:p14="http://schemas.microsoft.com/office/powerpoint/2010/main">
    <mc:Choice Requires="p14">
      <p:transition p14:dur="0" advClick="0" advTm="20140"/>
    </mc:Choice>
    <mc:Fallback xmlns="">
      <p:transition advClick="0" advTm="20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11257220" y="6680140"/>
            <a:ext cx="1769805" cy="3683060"/>
          </a:xfrm>
          <a:prstGeom prst="rect">
            <a:avLst/>
          </a:prstGeom>
          <a:noFill/>
        </p:spPr>
        <p:txBody>
          <a:bodyPr wrap="square" rtlCol="0">
            <a:spAutoFit/>
          </a:bodyPr>
          <a:lstStyle/>
          <a:p>
            <a:pPr algn="ctr"/>
            <a:r>
              <a:rPr lang="en-US" sz="35000" baseline="30000">
                <a:solidFill>
                  <a:schemeClr val="bg1"/>
                </a:solidFill>
                <a:latin typeface="Pe-icon-7-stroke" pitchFamily="2" charset="0"/>
              </a:rPr>
              <a:t></a:t>
            </a:r>
            <a:endParaRPr lang="en-US" sz="35000" baseline="30000">
              <a:solidFill>
                <a:schemeClr val="bg1"/>
              </a:solidFill>
              <a:latin typeface="FontAwesome" pitchFamily="2" charset="0"/>
            </a:endParaRPr>
          </a:p>
        </p:txBody>
      </p:sp>
      <p:sp>
        <p:nvSpPr>
          <p:cNvPr id="10" name="TextBox 9"/>
          <p:cNvSpPr txBox="1"/>
          <p:nvPr/>
        </p:nvSpPr>
        <p:spPr>
          <a:xfrm>
            <a:off x="5186716" y="1133000"/>
            <a:ext cx="14004219" cy="218521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TRAINING</a:t>
            </a:r>
            <a:r>
              <a:rPr lang="en-US" sz="16000">
                <a:solidFill>
                  <a:schemeClr val="accent1"/>
                </a:solidFill>
                <a:latin typeface="DIN Condensed" pitchFamily="2" charset="0"/>
              </a:rPr>
              <a:t> RESULTS</a:t>
            </a:r>
            <a:endParaRPr lang="ru-RU" sz="16000">
              <a:solidFill>
                <a:schemeClr val="accent1"/>
              </a:solidFill>
            </a:endParaRPr>
          </a:p>
        </p:txBody>
      </p:sp>
      <p:sp>
        <p:nvSpPr>
          <p:cNvPr id="6" name="TextBox 5">
            <a:extLst>
              <a:ext uri="{FF2B5EF4-FFF2-40B4-BE49-F238E27FC236}">
                <a16:creationId xmlns:a16="http://schemas.microsoft.com/office/drawing/2014/main" id="{96C3315D-DB4D-5D48-8734-37492CB6A17B}"/>
              </a:ext>
            </a:extLst>
          </p:cNvPr>
          <p:cNvSpPr txBox="1"/>
          <p:nvPr/>
        </p:nvSpPr>
        <p:spPr>
          <a:xfrm>
            <a:off x="1749425" y="3618792"/>
            <a:ext cx="9296400" cy="378565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Generator and discriminator both get continuously better</a:t>
            </a:r>
          </a:p>
          <a:p>
            <a:pPr marL="457200" indent="-457200">
              <a:lnSpc>
                <a:spcPct val="150000"/>
              </a:lnSpc>
              <a:buFont typeface="Arial" panose="020B0604020202020204" pitchFamily="34" charset="0"/>
              <a:buChar char="•"/>
            </a:pP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Discriminator had equally difficult job predicting on real and generated images</a:t>
            </a:r>
          </a:p>
        </p:txBody>
      </p:sp>
      <p:pic>
        <p:nvPicPr>
          <p:cNvPr id="5" name="Picture 1" descr="A picture containing white&#10;&#10;Description automatically generated">
            <a:extLst>
              <a:ext uri="{FF2B5EF4-FFF2-40B4-BE49-F238E27FC236}">
                <a16:creationId xmlns:a16="http://schemas.microsoft.com/office/drawing/2014/main" id="{838482DF-A807-7E48-BA93-8C07A02AD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2122" y="3618792"/>
            <a:ext cx="11874500" cy="9779000"/>
          </a:xfrm>
          <a:prstGeom prst="rect">
            <a:avLst/>
          </a:prstGeom>
        </p:spPr>
      </p:pic>
      <p:pic>
        <p:nvPicPr>
          <p:cNvPr id="2" name="Audio 1">
            <a:hlinkClick r:id="" action="ppaction://media"/>
            <a:extLst>
              <a:ext uri="{FF2B5EF4-FFF2-40B4-BE49-F238E27FC236}">
                <a16:creationId xmlns:a16="http://schemas.microsoft.com/office/drawing/2014/main" id="{27BABF66-C169-D44F-B5E1-C3328A03C6CA}"/>
              </a:ext>
            </a:extLst>
          </p:cNvPr>
          <p:cNvPicPr>
            <a:picLocks noChangeAspect="1"/>
          </p:cNvPicPr>
          <p:nvPr>
            <a:audioFile r:link="rId1"/>
            <p:extLst>
              <p:ext uri="{DAA4B4D4-6D71-4841-9C94-3DE7FCFB9230}">
                <p14:media xmlns:p14="http://schemas.microsoft.com/office/powerpoint/2010/main" r:embed="rId2">
                  <p14:trim st="745.3739" end="149.2586"/>
                </p14:media>
              </p:ext>
            </p:extLst>
          </p:nvPr>
        </p:nvPicPr>
        <p:blipFill>
          <a:blip r:embed="rId6"/>
          <a:stretch>
            <a:fillRect/>
          </a:stretch>
        </p:blipFill>
        <p:spPr>
          <a:xfrm>
            <a:off x="23348950" y="12687300"/>
            <a:ext cx="812800" cy="812800"/>
          </a:xfrm>
          <a:prstGeom prst="rect">
            <a:avLst/>
          </a:prstGeom>
        </p:spPr>
      </p:pic>
      <p:sp>
        <p:nvSpPr>
          <p:cNvPr id="8" name="TextBox 3">
            <a:extLst>
              <a:ext uri="{FF2B5EF4-FFF2-40B4-BE49-F238E27FC236}">
                <a16:creationId xmlns:a16="http://schemas.microsoft.com/office/drawing/2014/main" id="{4A197425-AE51-A445-8ED0-5E41222798FC}"/>
              </a:ext>
            </a:extLst>
          </p:cNvPr>
          <p:cNvSpPr txBox="1"/>
          <p:nvPr/>
        </p:nvSpPr>
        <p:spPr>
          <a:xfrm>
            <a:off x="22934869" y="470840"/>
            <a:ext cx="2748104" cy="1015663"/>
          </a:xfrm>
          <a:prstGeom prst="rect">
            <a:avLst/>
          </a:prstGeom>
          <a:noFill/>
        </p:spPr>
        <p:txBody>
          <a:bodyPr wrap="square" rtlCol="0">
            <a:spAutoFit/>
          </a:bodyPr>
          <a:lstStyle/>
          <a:p>
            <a:r>
              <a:rPr lang="en-US" sz="6000"/>
              <a:t>17</a:t>
            </a:r>
          </a:p>
        </p:txBody>
      </p:sp>
      <p:sp>
        <p:nvSpPr>
          <p:cNvPr id="9" name="Rectangle 8">
            <a:extLst>
              <a:ext uri="{FF2B5EF4-FFF2-40B4-BE49-F238E27FC236}">
                <a16:creationId xmlns:a16="http://schemas.microsoft.com/office/drawing/2014/main" id="{1F2838C5-3108-0646-AC8D-B23BCBBC286C}"/>
              </a:ext>
            </a:extLst>
          </p:cNvPr>
          <p:cNvSpPr/>
          <p:nvPr/>
        </p:nvSpPr>
        <p:spPr>
          <a:xfrm>
            <a:off x="1749425" y="5874576"/>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a:extLst>
              <a:ext uri="{FF2B5EF4-FFF2-40B4-BE49-F238E27FC236}">
                <a16:creationId xmlns:a16="http://schemas.microsoft.com/office/drawing/2014/main" id="{CCFFD9BE-9140-5444-95D8-79578DD3ABA6}"/>
              </a:ext>
            </a:extLst>
          </p:cNvPr>
          <p:cNvSpPr/>
          <p:nvPr/>
        </p:nvSpPr>
        <p:spPr>
          <a:xfrm>
            <a:off x="1749425" y="40575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Tree>
    <p:extLst>
      <p:ext uri="{BB962C8B-B14F-4D97-AF65-F5344CB8AC3E}">
        <p14:creationId xmlns:p14="http://schemas.microsoft.com/office/powerpoint/2010/main" val="2442763587"/>
      </p:ext>
    </p:extLst>
  </p:cSld>
  <p:clrMapOvr>
    <a:masterClrMapping/>
  </p:clrMapOvr>
  <mc:AlternateContent xmlns:mc="http://schemas.openxmlformats.org/markup-compatibility/2006" xmlns:p14="http://schemas.microsoft.com/office/powerpoint/2010/main">
    <mc:Choice Requires="p14">
      <p:transition p14:dur="0" advClick="0" advTm="14535"/>
    </mc:Choice>
    <mc:Fallback xmlns="">
      <p:transition advClick="0" advTm="14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196243" y="1202085"/>
            <a:ext cx="19729661" cy="218521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EXPERIMENTAL</a:t>
            </a:r>
            <a:r>
              <a:rPr lang="en-US" sz="16000">
                <a:solidFill>
                  <a:schemeClr val="accent1"/>
                </a:solidFill>
                <a:latin typeface="DIN Condensed" pitchFamily="2" charset="0"/>
              </a:rPr>
              <a:t> RESULTS</a:t>
            </a:r>
            <a:endParaRPr lang="ru-RU" sz="16000">
              <a:solidFill>
                <a:schemeClr val="accent1"/>
              </a:solidFill>
            </a:endParaRPr>
          </a:p>
        </p:txBody>
      </p:sp>
      <p:grpSp>
        <p:nvGrpSpPr>
          <p:cNvPr id="14" name="Group 13">
            <a:extLst>
              <a:ext uri="{FF2B5EF4-FFF2-40B4-BE49-F238E27FC236}">
                <a16:creationId xmlns:a16="http://schemas.microsoft.com/office/drawing/2014/main" id="{8621E458-0E62-AC4B-8062-58F99AEC81C0}"/>
              </a:ext>
            </a:extLst>
          </p:cNvPr>
          <p:cNvGrpSpPr/>
          <p:nvPr/>
        </p:nvGrpSpPr>
        <p:grpSpPr>
          <a:xfrm>
            <a:off x="3239242" y="4941421"/>
            <a:ext cx="6671817" cy="707886"/>
            <a:chOff x="10131425" y="4114304"/>
            <a:chExt cx="6671817" cy="707886"/>
          </a:xfrm>
        </p:grpSpPr>
        <p:sp>
          <p:nvSpPr>
            <p:cNvPr id="15" name="TextBox 14">
              <a:extLst>
                <a:ext uri="{FF2B5EF4-FFF2-40B4-BE49-F238E27FC236}">
                  <a16:creationId xmlns:a16="http://schemas.microsoft.com/office/drawing/2014/main" id="{60977D3A-321D-DE41-B25B-15128CDFA15D}"/>
                </a:ext>
              </a:extLst>
            </p:cNvPr>
            <p:cNvSpPr txBox="1"/>
            <p:nvPr/>
          </p:nvSpPr>
          <p:spPr>
            <a:xfrm>
              <a:off x="10818911" y="4114304"/>
              <a:ext cx="5984331" cy="707886"/>
            </a:xfrm>
            <a:prstGeom prst="rect">
              <a:avLst/>
            </a:prstGeom>
            <a:noFill/>
          </p:spPr>
          <p:txBody>
            <a:bodyPr wrap="none" rtlCol="0">
              <a:spAutoFit/>
            </a:bodyPr>
            <a:lstStyle/>
            <a:p>
              <a:r>
                <a:rPr lang="en-US" sz="4000"/>
                <a:t>Calculated PSNR and SSIM</a:t>
              </a:r>
            </a:p>
          </p:txBody>
        </p:sp>
        <p:sp>
          <p:nvSpPr>
            <p:cNvPr id="16" name="Rectangle 15">
              <a:extLst>
                <a:ext uri="{FF2B5EF4-FFF2-40B4-BE49-F238E27FC236}">
                  <a16:creationId xmlns:a16="http://schemas.microsoft.com/office/drawing/2014/main" id="{A1077C95-097A-8948-912E-B2A521ED6230}"/>
                </a:ext>
              </a:extLst>
            </p:cNvPr>
            <p:cNvSpPr/>
            <p:nvPr/>
          </p:nvSpPr>
          <p:spPr>
            <a:xfrm>
              <a:off x="10131425" y="43434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18" name="Group 17">
            <a:extLst>
              <a:ext uri="{FF2B5EF4-FFF2-40B4-BE49-F238E27FC236}">
                <a16:creationId xmlns:a16="http://schemas.microsoft.com/office/drawing/2014/main" id="{8621E458-0E62-AC4B-8062-58F99AEC81C0}"/>
              </a:ext>
            </a:extLst>
          </p:cNvPr>
          <p:cNvGrpSpPr/>
          <p:nvPr/>
        </p:nvGrpSpPr>
        <p:grpSpPr>
          <a:xfrm>
            <a:off x="3240889" y="4115987"/>
            <a:ext cx="10810642" cy="707886"/>
            <a:chOff x="10131425" y="4114304"/>
            <a:chExt cx="10810642" cy="707886"/>
          </a:xfrm>
        </p:grpSpPr>
        <p:sp>
          <p:nvSpPr>
            <p:cNvPr id="19" name="TextBox 18">
              <a:extLst>
                <a:ext uri="{FF2B5EF4-FFF2-40B4-BE49-F238E27FC236}">
                  <a16:creationId xmlns:a16="http://schemas.microsoft.com/office/drawing/2014/main" id="{60977D3A-321D-DE41-B25B-15128CDFA15D}"/>
                </a:ext>
              </a:extLst>
            </p:cNvPr>
            <p:cNvSpPr txBox="1"/>
            <p:nvPr/>
          </p:nvSpPr>
          <p:spPr>
            <a:xfrm>
              <a:off x="10818911" y="4114304"/>
              <a:ext cx="10123156" cy="707886"/>
            </a:xfrm>
            <a:prstGeom prst="rect">
              <a:avLst/>
            </a:prstGeom>
            <a:noFill/>
          </p:spPr>
          <p:txBody>
            <a:bodyPr wrap="none" rtlCol="0">
              <a:spAutoFit/>
            </a:bodyPr>
            <a:lstStyle/>
            <a:p>
              <a:r>
                <a:rPr lang="en-US" sz="4000"/>
                <a:t>Tested each interpolation method on 200 images</a:t>
              </a:r>
            </a:p>
          </p:txBody>
        </p:sp>
        <p:sp>
          <p:nvSpPr>
            <p:cNvPr id="20" name="Rectangle 19">
              <a:extLst>
                <a:ext uri="{FF2B5EF4-FFF2-40B4-BE49-F238E27FC236}">
                  <a16:creationId xmlns:a16="http://schemas.microsoft.com/office/drawing/2014/main" id="{A1077C95-097A-8948-912E-B2A521ED6230}"/>
                </a:ext>
              </a:extLst>
            </p:cNvPr>
            <p:cNvSpPr/>
            <p:nvPr/>
          </p:nvSpPr>
          <p:spPr>
            <a:xfrm>
              <a:off x="10131425" y="43434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21" name="Group 20">
            <a:extLst>
              <a:ext uri="{FF2B5EF4-FFF2-40B4-BE49-F238E27FC236}">
                <a16:creationId xmlns:a16="http://schemas.microsoft.com/office/drawing/2014/main" id="{8621E458-0E62-AC4B-8062-58F99AEC81C0}"/>
              </a:ext>
            </a:extLst>
          </p:cNvPr>
          <p:cNvGrpSpPr/>
          <p:nvPr/>
        </p:nvGrpSpPr>
        <p:grpSpPr>
          <a:xfrm>
            <a:off x="3240889" y="5766856"/>
            <a:ext cx="12317593" cy="707886"/>
            <a:chOff x="10131425" y="4114304"/>
            <a:chExt cx="12317593" cy="707886"/>
          </a:xfrm>
        </p:grpSpPr>
        <p:sp>
          <p:nvSpPr>
            <p:cNvPr id="23" name="TextBox 22">
              <a:extLst>
                <a:ext uri="{FF2B5EF4-FFF2-40B4-BE49-F238E27FC236}">
                  <a16:creationId xmlns:a16="http://schemas.microsoft.com/office/drawing/2014/main" id="{60977D3A-321D-DE41-B25B-15128CDFA15D}"/>
                </a:ext>
              </a:extLst>
            </p:cNvPr>
            <p:cNvSpPr txBox="1"/>
            <p:nvPr/>
          </p:nvSpPr>
          <p:spPr>
            <a:xfrm>
              <a:off x="10818911" y="4114304"/>
              <a:ext cx="11630107" cy="707886"/>
            </a:xfrm>
            <a:prstGeom prst="rect">
              <a:avLst/>
            </a:prstGeom>
            <a:noFill/>
          </p:spPr>
          <p:txBody>
            <a:bodyPr wrap="none" rtlCol="0">
              <a:spAutoFit/>
            </a:bodyPr>
            <a:lstStyle/>
            <a:p>
              <a:r>
                <a:rPr lang="en-US" sz="4000"/>
                <a:t>Bicubic interpolation performed the best in both metrics</a:t>
              </a:r>
            </a:p>
          </p:txBody>
        </p:sp>
        <p:sp>
          <p:nvSpPr>
            <p:cNvPr id="26" name="Rectangle 25">
              <a:extLst>
                <a:ext uri="{FF2B5EF4-FFF2-40B4-BE49-F238E27FC236}">
                  <a16:creationId xmlns:a16="http://schemas.microsoft.com/office/drawing/2014/main" id="{A1077C95-097A-8948-912E-B2A521ED6230}"/>
                </a:ext>
              </a:extLst>
            </p:cNvPr>
            <p:cNvSpPr/>
            <p:nvPr/>
          </p:nvSpPr>
          <p:spPr>
            <a:xfrm>
              <a:off x="10131425" y="43434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27" name="Group 26">
            <a:extLst>
              <a:ext uri="{FF2B5EF4-FFF2-40B4-BE49-F238E27FC236}">
                <a16:creationId xmlns:a16="http://schemas.microsoft.com/office/drawing/2014/main" id="{8621E458-0E62-AC4B-8062-58F99AEC81C0}"/>
              </a:ext>
            </a:extLst>
          </p:cNvPr>
          <p:cNvGrpSpPr/>
          <p:nvPr/>
        </p:nvGrpSpPr>
        <p:grpSpPr>
          <a:xfrm>
            <a:off x="3239242" y="6654092"/>
            <a:ext cx="13646803" cy="707886"/>
            <a:chOff x="10131425" y="4114304"/>
            <a:chExt cx="13646803" cy="707886"/>
          </a:xfrm>
        </p:grpSpPr>
        <p:sp>
          <p:nvSpPr>
            <p:cNvPr id="28" name="TextBox 27">
              <a:extLst>
                <a:ext uri="{FF2B5EF4-FFF2-40B4-BE49-F238E27FC236}">
                  <a16:creationId xmlns:a16="http://schemas.microsoft.com/office/drawing/2014/main" id="{60977D3A-321D-DE41-B25B-15128CDFA15D}"/>
                </a:ext>
              </a:extLst>
            </p:cNvPr>
            <p:cNvSpPr txBox="1"/>
            <p:nvPr/>
          </p:nvSpPr>
          <p:spPr>
            <a:xfrm>
              <a:off x="10818911" y="4114304"/>
              <a:ext cx="12959317" cy="707886"/>
            </a:xfrm>
            <a:prstGeom prst="rect">
              <a:avLst/>
            </a:prstGeom>
            <a:noFill/>
          </p:spPr>
          <p:txBody>
            <a:bodyPr wrap="none" rtlCol="0">
              <a:spAutoFit/>
            </a:bodyPr>
            <a:lstStyle/>
            <a:p>
              <a:r>
                <a:rPr lang="en-US" sz="4000"/>
                <a:t>Will be used as baseline to evaluate SR-ResNet and SRGAN</a:t>
              </a:r>
            </a:p>
          </p:txBody>
        </p:sp>
        <p:sp>
          <p:nvSpPr>
            <p:cNvPr id="29" name="Rectangle 28">
              <a:extLst>
                <a:ext uri="{FF2B5EF4-FFF2-40B4-BE49-F238E27FC236}">
                  <a16:creationId xmlns:a16="http://schemas.microsoft.com/office/drawing/2014/main" id="{A1077C95-097A-8948-912E-B2A521ED6230}"/>
                </a:ext>
              </a:extLst>
            </p:cNvPr>
            <p:cNvSpPr/>
            <p:nvPr/>
          </p:nvSpPr>
          <p:spPr>
            <a:xfrm>
              <a:off x="10131425" y="43434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aphicFrame>
        <p:nvGraphicFramePr>
          <p:cNvPr id="7" name="Table 6"/>
          <p:cNvGraphicFramePr>
            <a:graphicFrameLocks noGrp="1"/>
          </p:cNvGraphicFramePr>
          <p:nvPr>
            <p:extLst>
              <p:ext uri="{D42A27DB-BD31-4B8C-83A1-F6EECF244321}">
                <p14:modId xmlns:p14="http://schemas.microsoft.com/office/powerpoint/2010/main" val="1734325323"/>
              </p:ext>
            </p:extLst>
          </p:nvPr>
        </p:nvGraphicFramePr>
        <p:xfrm>
          <a:off x="3935189" y="8507575"/>
          <a:ext cx="16251768" cy="2560320"/>
        </p:xfrm>
        <a:graphic>
          <a:graphicData uri="http://schemas.openxmlformats.org/drawingml/2006/table">
            <a:tbl>
              <a:tblPr firstRow="1" bandRow="1">
                <a:tableStyleId>{5C22544A-7EE6-4342-B048-85BDC9FD1C3A}</a:tableStyleId>
              </a:tblPr>
              <a:tblGrid>
                <a:gridCol w="5417256">
                  <a:extLst>
                    <a:ext uri="{9D8B030D-6E8A-4147-A177-3AD203B41FA5}">
                      <a16:colId xmlns:a16="http://schemas.microsoft.com/office/drawing/2014/main" val="20000"/>
                    </a:ext>
                  </a:extLst>
                </a:gridCol>
                <a:gridCol w="5417256">
                  <a:extLst>
                    <a:ext uri="{9D8B030D-6E8A-4147-A177-3AD203B41FA5}">
                      <a16:colId xmlns:a16="http://schemas.microsoft.com/office/drawing/2014/main" val="20001"/>
                    </a:ext>
                  </a:extLst>
                </a:gridCol>
                <a:gridCol w="5417256">
                  <a:extLst>
                    <a:ext uri="{9D8B030D-6E8A-4147-A177-3AD203B41FA5}">
                      <a16:colId xmlns:a16="http://schemas.microsoft.com/office/drawing/2014/main" val="20002"/>
                    </a:ext>
                  </a:extLst>
                </a:gridCol>
              </a:tblGrid>
              <a:tr h="370840">
                <a:tc>
                  <a:txBody>
                    <a:bodyPr/>
                    <a:lstStyle/>
                    <a:p>
                      <a:endParaRPr lang="en-US"/>
                    </a:p>
                  </a:txBody>
                  <a:tcPr/>
                </a:tc>
                <a:tc>
                  <a:txBody>
                    <a:bodyPr/>
                    <a:lstStyle/>
                    <a:p>
                      <a:pPr algn="ctr"/>
                      <a:r>
                        <a:rPr lang="en-US"/>
                        <a:t>SSIM</a:t>
                      </a:r>
                    </a:p>
                  </a:txBody>
                  <a:tcPr/>
                </a:tc>
                <a:tc>
                  <a:txBody>
                    <a:bodyPr/>
                    <a:lstStyle/>
                    <a:p>
                      <a:pPr algn="ctr"/>
                      <a:r>
                        <a:rPr lang="en-US"/>
                        <a:t>PSNR</a:t>
                      </a:r>
                    </a:p>
                  </a:txBody>
                  <a:tcPr/>
                </a:tc>
                <a:extLst>
                  <a:ext uri="{0D108BD9-81ED-4DB2-BD59-A6C34878D82A}">
                    <a16:rowId xmlns:a16="http://schemas.microsoft.com/office/drawing/2014/main" val="10000"/>
                  </a:ext>
                </a:extLst>
              </a:tr>
              <a:tr h="370840">
                <a:tc>
                  <a:txBody>
                    <a:bodyPr/>
                    <a:lstStyle/>
                    <a:p>
                      <a:pPr algn="ctr"/>
                      <a:r>
                        <a:rPr lang="en-US"/>
                        <a:t>Nearest-Neighbour</a:t>
                      </a:r>
                    </a:p>
                  </a:txBody>
                  <a:tcPr/>
                </a:tc>
                <a:tc>
                  <a:txBody>
                    <a:bodyPr/>
                    <a:lstStyle/>
                    <a:p>
                      <a:pPr algn="ctr"/>
                      <a:r>
                        <a:rPr lang="en-US"/>
                        <a:t>0.89</a:t>
                      </a:r>
                    </a:p>
                  </a:txBody>
                  <a:tcPr/>
                </a:tc>
                <a:tc>
                  <a:txBody>
                    <a:bodyPr/>
                    <a:lstStyle/>
                    <a:p>
                      <a:pPr algn="ctr"/>
                      <a:r>
                        <a:rPr lang="en-US"/>
                        <a:t>29.27</a:t>
                      </a:r>
                    </a:p>
                  </a:txBody>
                  <a:tcPr/>
                </a:tc>
                <a:extLst>
                  <a:ext uri="{0D108BD9-81ED-4DB2-BD59-A6C34878D82A}">
                    <a16:rowId xmlns:a16="http://schemas.microsoft.com/office/drawing/2014/main" val="10001"/>
                  </a:ext>
                </a:extLst>
              </a:tr>
              <a:tr h="370840">
                <a:tc>
                  <a:txBody>
                    <a:bodyPr/>
                    <a:lstStyle/>
                    <a:p>
                      <a:pPr algn="ctr"/>
                      <a:r>
                        <a:rPr lang="en-US"/>
                        <a:t>Bilinear</a:t>
                      </a:r>
                    </a:p>
                  </a:txBody>
                  <a:tcPr/>
                </a:tc>
                <a:tc>
                  <a:txBody>
                    <a:bodyPr/>
                    <a:lstStyle/>
                    <a:p>
                      <a:pPr algn="ctr"/>
                      <a:r>
                        <a:rPr lang="en-US"/>
                        <a:t>0.90</a:t>
                      </a:r>
                    </a:p>
                  </a:txBody>
                  <a:tcPr/>
                </a:tc>
                <a:tc>
                  <a:txBody>
                    <a:bodyPr/>
                    <a:lstStyle/>
                    <a:p>
                      <a:pPr algn="ctr"/>
                      <a:r>
                        <a:rPr lang="en-US"/>
                        <a:t>30.72</a:t>
                      </a:r>
                    </a:p>
                  </a:txBody>
                  <a:tcPr/>
                </a:tc>
                <a:extLst>
                  <a:ext uri="{0D108BD9-81ED-4DB2-BD59-A6C34878D82A}">
                    <a16:rowId xmlns:a16="http://schemas.microsoft.com/office/drawing/2014/main" val="10002"/>
                  </a:ext>
                </a:extLst>
              </a:tr>
              <a:tr h="370840">
                <a:tc>
                  <a:txBody>
                    <a:bodyPr/>
                    <a:lstStyle/>
                    <a:p>
                      <a:pPr algn="ctr"/>
                      <a:r>
                        <a:rPr lang="en-US" b="1"/>
                        <a:t>Bicubic</a:t>
                      </a:r>
                    </a:p>
                  </a:txBody>
                  <a:tcPr/>
                </a:tc>
                <a:tc>
                  <a:txBody>
                    <a:bodyPr/>
                    <a:lstStyle/>
                    <a:p>
                      <a:pPr algn="ctr"/>
                      <a:r>
                        <a:rPr lang="en-US" b="1"/>
                        <a:t>0.92</a:t>
                      </a:r>
                    </a:p>
                  </a:txBody>
                  <a:tcPr/>
                </a:tc>
                <a:tc>
                  <a:txBody>
                    <a:bodyPr/>
                    <a:lstStyle/>
                    <a:p>
                      <a:pPr algn="ctr"/>
                      <a:r>
                        <a:rPr lang="en-US" b="1"/>
                        <a:t>32.19</a:t>
                      </a:r>
                    </a:p>
                  </a:txBody>
                  <a:tcPr/>
                </a:tc>
                <a:extLst>
                  <a:ext uri="{0D108BD9-81ED-4DB2-BD59-A6C34878D82A}">
                    <a16:rowId xmlns:a16="http://schemas.microsoft.com/office/drawing/2014/main" val="10003"/>
                  </a:ext>
                </a:extLst>
              </a:tr>
            </a:tbl>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23412450" y="12750800"/>
            <a:ext cx="812800" cy="812800"/>
          </a:xfrm>
          <a:prstGeom prst="rect">
            <a:avLst/>
          </a:prstGeom>
        </p:spPr>
      </p:pic>
      <p:sp>
        <p:nvSpPr>
          <p:cNvPr id="17" name="TextBox 2">
            <a:extLst>
              <a:ext uri="{FF2B5EF4-FFF2-40B4-BE49-F238E27FC236}">
                <a16:creationId xmlns:a16="http://schemas.microsoft.com/office/drawing/2014/main" id="{9B586FA8-C242-004A-9DFF-4F969D1EF3A4}"/>
              </a:ext>
            </a:extLst>
          </p:cNvPr>
          <p:cNvSpPr txBox="1"/>
          <p:nvPr/>
        </p:nvSpPr>
        <p:spPr>
          <a:xfrm>
            <a:off x="22934869" y="470840"/>
            <a:ext cx="2748104" cy="1015663"/>
          </a:xfrm>
          <a:prstGeom prst="rect">
            <a:avLst/>
          </a:prstGeom>
          <a:noFill/>
        </p:spPr>
        <p:txBody>
          <a:bodyPr wrap="square" rtlCol="0">
            <a:spAutoFit/>
          </a:bodyPr>
          <a:lstStyle/>
          <a:p>
            <a:r>
              <a:rPr lang="en-US" sz="6000"/>
              <a:t>18</a:t>
            </a:r>
          </a:p>
        </p:txBody>
      </p:sp>
    </p:spTree>
    <p:custDataLst>
      <p:tags r:id="rId1"/>
    </p:custDataLst>
    <p:extLst>
      <p:ext uri="{BB962C8B-B14F-4D97-AF65-F5344CB8AC3E}">
        <p14:creationId xmlns:p14="http://schemas.microsoft.com/office/powerpoint/2010/main" val="1905409089"/>
      </p:ext>
    </p:extLst>
  </p:cSld>
  <p:clrMapOvr>
    <a:masterClrMapping/>
  </p:clrMapOvr>
  <mc:AlternateContent xmlns:mc="http://schemas.openxmlformats.org/markup-compatibility/2006" xmlns:p14="http://schemas.microsoft.com/office/powerpoint/2010/main">
    <mc:Choice Requires="p14">
      <p:transition p14:dur="0" advClick="0" advTm="22070"/>
    </mc:Choice>
    <mc:Fallback xmlns="">
      <p:transition advClick="0" advTm="22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Группа 18"/>
          <p:cNvGrpSpPr/>
          <p:nvPr/>
        </p:nvGrpSpPr>
        <p:grpSpPr>
          <a:xfrm>
            <a:off x="1463675" y="10354112"/>
            <a:ext cx="5029200" cy="1875385"/>
            <a:chOff x="1463675" y="10620812"/>
            <a:chExt cx="5029200" cy="1875385"/>
          </a:xfrm>
        </p:grpSpPr>
        <p:sp>
          <p:nvSpPr>
            <p:cNvPr id="18" name="Прямоугольник 17"/>
            <p:cNvSpPr/>
            <p:nvPr/>
          </p:nvSpPr>
          <p:spPr>
            <a:xfrm>
              <a:off x="2464153" y="11734800"/>
              <a:ext cx="3060347" cy="7169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463675" y="10620812"/>
              <a:ext cx="5029200" cy="1875385"/>
            </a:xfrm>
            <a:prstGeom prst="rect">
              <a:avLst/>
            </a:prstGeom>
            <a:noFill/>
          </p:spPr>
          <p:txBody>
            <a:bodyPr wrap="square" rtlCol="0">
              <a:spAutoFit/>
            </a:bodyPr>
            <a:lstStyle/>
            <a:p>
              <a:pPr algn="ctr">
                <a:lnSpc>
                  <a:spcPct val="200000"/>
                </a:lnSpc>
              </a:pPr>
              <a:r>
                <a:rPr lang="en-US" sz="3500" spc="300">
                  <a:solidFill>
                    <a:schemeClr val="tx2"/>
                  </a:solidFill>
                  <a:latin typeface="Montserrat" panose="00000500000000000000" pitchFamily="50" charset="0"/>
                </a:rPr>
                <a:t>JASON KRONICK</a:t>
              </a:r>
              <a:endParaRPr lang="en-US" sz="4000" spc="300">
                <a:solidFill>
                  <a:schemeClr val="tx2"/>
                </a:solidFill>
                <a:latin typeface="Montserrat" panose="00000500000000000000" pitchFamily="50" charset="0"/>
              </a:endParaRPr>
            </a:p>
            <a:p>
              <a:pPr algn="ctr">
                <a:lnSpc>
                  <a:spcPct val="200000"/>
                </a:lnSpc>
              </a:pPr>
              <a:r>
                <a:rPr lang="en-GB" sz="4000" i="1" baseline="30000">
                  <a:solidFill>
                    <a:schemeClr val="tx2"/>
                  </a:solidFill>
                  <a:latin typeface="Open Sans" panose="020B0606030504020204" pitchFamily="34" charset="0"/>
                  <a:ea typeface="Open Sans" panose="020B0606030504020204" pitchFamily="34" charset="0"/>
                  <a:cs typeface="Open Sans" panose="020B0606030504020204" pitchFamily="34" charset="0"/>
                </a:rPr>
                <a:t>20024005</a:t>
              </a:r>
              <a:endParaRPr lang="en-GB" sz="5000" i="1" baseline="30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Группа 22"/>
          <p:cNvGrpSpPr/>
          <p:nvPr/>
        </p:nvGrpSpPr>
        <p:grpSpPr>
          <a:xfrm>
            <a:off x="12398375" y="10354112"/>
            <a:ext cx="5029200" cy="1875385"/>
            <a:chOff x="1463675" y="10620812"/>
            <a:chExt cx="5029200" cy="1875385"/>
          </a:xfrm>
        </p:grpSpPr>
        <p:sp>
          <p:nvSpPr>
            <p:cNvPr id="24" name="Прямоугольник 23"/>
            <p:cNvSpPr/>
            <p:nvPr/>
          </p:nvSpPr>
          <p:spPr>
            <a:xfrm>
              <a:off x="2464153" y="11734800"/>
              <a:ext cx="3060347" cy="7169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63675" y="10620812"/>
              <a:ext cx="5029200" cy="1875385"/>
            </a:xfrm>
            <a:prstGeom prst="rect">
              <a:avLst/>
            </a:prstGeom>
            <a:noFill/>
          </p:spPr>
          <p:txBody>
            <a:bodyPr wrap="square" rtlCol="0">
              <a:spAutoFit/>
            </a:bodyPr>
            <a:lstStyle/>
            <a:p>
              <a:pPr algn="ctr">
                <a:lnSpc>
                  <a:spcPct val="200000"/>
                </a:lnSpc>
              </a:pPr>
              <a:r>
                <a:rPr lang="en-US" sz="3500" spc="300">
                  <a:solidFill>
                    <a:schemeClr val="tx2"/>
                  </a:solidFill>
                  <a:latin typeface="Montserrat" panose="00000500000000000000" pitchFamily="50" charset="0"/>
                </a:rPr>
                <a:t>JACOB BEALLOR</a:t>
              </a:r>
              <a:endParaRPr lang="en-US" sz="4000" spc="300">
                <a:solidFill>
                  <a:schemeClr val="tx2"/>
                </a:solidFill>
                <a:latin typeface="Montserrat" panose="00000500000000000000" pitchFamily="50" charset="0"/>
              </a:endParaRPr>
            </a:p>
            <a:p>
              <a:pPr algn="ctr">
                <a:lnSpc>
                  <a:spcPct val="200000"/>
                </a:lnSpc>
              </a:pPr>
              <a:r>
                <a:rPr lang="en-GB" sz="4000" i="1" baseline="30000">
                  <a:solidFill>
                    <a:schemeClr val="tx2"/>
                  </a:solidFill>
                  <a:latin typeface="Open Sans" panose="020B0606030504020204" pitchFamily="34" charset="0"/>
                  <a:ea typeface="Open Sans" panose="020B0606030504020204" pitchFamily="34" charset="0"/>
                  <a:cs typeface="Open Sans" panose="020B0606030504020204" pitchFamily="34" charset="0"/>
                </a:rPr>
                <a:t>20020613</a:t>
              </a:r>
              <a:endParaRPr lang="en-GB" sz="5000" i="1" baseline="30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Группа 25"/>
          <p:cNvGrpSpPr/>
          <p:nvPr/>
        </p:nvGrpSpPr>
        <p:grpSpPr>
          <a:xfrm>
            <a:off x="6950075" y="10354112"/>
            <a:ext cx="5029200" cy="1875385"/>
            <a:chOff x="1463675" y="10620812"/>
            <a:chExt cx="5029200" cy="1875385"/>
          </a:xfrm>
        </p:grpSpPr>
        <p:sp>
          <p:nvSpPr>
            <p:cNvPr id="27" name="Прямоугольник 26"/>
            <p:cNvSpPr/>
            <p:nvPr/>
          </p:nvSpPr>
          <p:spPr>
            <a:xfrm>
              <a:off x="2464153" y="11734800"/>
              <a:ext cx="3060347" cy="7169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463675" y="10620812"/>
              <a:ext cx="5029200" cy="1875385"/>
            </a:xfrm>
            <a:prstGeom prst="rect">
              <a:avLst/>
            </a:prstGeom>
            <a:noFill/>
          </p:spPr>
          <p:txBody>
            <a:bodyPr wrap="square" rtlCol="0">
              <a:spAutoFit/>
            </a:bodyPr>
            <a:lstStyle/>
            <a:p>
              <a:pPr algn="ctr">
                <a:lnSpc>
                  <a:spcPct val="200000"/>
                </a:lnSpc>
              </a:pPr>
              <a:r>
                <a:rPr lang="en-US" sz="3500" spc="300">
                  <a:solidFill>
                    <a:schemeClr val="tx2"/>
                  </a:solidFill>
                  <a:latin typeface="Montserrat" panose="00000500000000000000" pitchFamily="50" charset="0"/>
                </a:rPr>
                <a:t>ETHAN SHORE</a:t>
              </a:r>
              <a:endParaRPr lang="en-US" sz="4000" spc="300">
                <a:solidFill>
                  <a:schemeClr val="tx2"/>
                </a:solidFill>
                <a:latin typeface="Montserrat" panose="00000500000000000000" pitchFamily="50" charset="0"/>
              </a:endParaRPr>
            </a:p>
            <a:p>
              <a:pPr algn="ctr">
                <a:lnSpc>
                  <a:spcPct val="200000"/>
                </a:lnSpc>
              </a:pPr>
              <a:r>
                <a:rPr lang="en-GB" sz="4000" i="1" baseline="30000">
                  <a:solidFill>
                    <a:schemeClr val="tx2"/>
                  </a:solidFill>
                  <a:latin typeface="Open Sans" panose="020B0606030504020204" pitchFamily="34" charset="0"/>
                  <a:ea typeface="Open Sans" panose="020B0606030504020204" pitchFamily="34" charset="0"/>
                  <a:cs typeface="Open Sans" panose="020B0606030504020204" pitchFamily="34" charset="0"/>
                </a:rPr>
                <a:t>20011044</a:t>
              </a:r>
              <a:endParaRPr lang="en-GB" sz="5000" i="1" baseline="30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9" name="TextBox 28"/>
          <p:cNvSpPr txBox="1"/>
          <p:nvPr/>
        </p:nvSpPr>
        <p:spPr>
          <a:xfrm>
            <a:off x="2089152" y="980600"/>
            <a:ext cx="20199348" cy="2062103"/>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MEET OUR </a:t>
            </a:r>
            <a:r>
              <a:rPr lang="en-US" sz="16000">
                <a:solidFill>
                  <a:schemeClr val="accent1"/>
                </a:solidFill>
                <a:latin typeface="DIN Condensed" pitchFamily="2" charset="0"/>
              </a:rPr>
              <a:t>TEAM</a:t>
            </a:r>
            <a:endParaRPr lang="ru-RU" sz="16000">
              <a:solidFill>
                <a:schemeClr val="accent1"/>
              </a:solidFill>
            </a:endParaRPr>
          </a:p>
        </p:txBody>
      </p:sp>
      <p:pic>
        <p:nvPicPr>
          <p:cNvPr id="7" name="Picture Placeholder 6" descr="A person posing for the camera&#10;&#10;Description automatically generated">
            <a:extLst>
              <a:ext uri="{FF2B5EF4-FFF2-40B4-BE49-F238E27FC236}">
                <a16:creationId xmlns:a16="http://schemas.microsoft.com/office/drawing/2014/main" id="{249F8F4C-FDFA-2F4D-AEA7-7DC442D5B010}"/>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t="6254" b="6254"/>
          <a:stretch>
            <a:fillRect/>
          </a:stretch>
        </p:blipFill>
        <p:spPr/>
      </p:pic>
      <p:pic>
        <p:nvPicPr>
          <p:cNvPr id="11" name="Picture Placeholder 10" descr="A young boy wearing sunglasses&#10;&#10;Description automatically generated">
            <a:extLst>
              <a:ext uri="{FF2B5EF4-FFF2-40B4-BE49-F238E27FC236}">
                <a16:creationId xmlns:a16="http://schemas.microsoft.com/office/drawing/2014/main" id="{B8C46CF7-0351-F14E-B0D9-CF86FA3B2A5D}"/>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5252" b="5252"/>
          <a:stretch>
            <a:fillRect/>
          </a:stretch>
        </p:blipFill>
        <p:spPr/>
      </p:pic>
      <p:pic>
        <p:nvPicPr>
          <p:cNvPr id="13" name="Picture Placeholder 12" descr="A picture containing person, indoor, sitting, eating&#10;&#10;Description automatically generated">
            <a:extLst>
              <a:ext uri="{FF2B5EF4-FFF2-40B4-BE49-F238E27FC236}">
                <a16:creationId xmlns:a16="http://schemas.microsoft.com/office/drawing/2014/main" id="{5314194F-F820-0245-857F-5A33BF7AB21A}"/>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l="3682" r="3682"/>
          <a:stretch>
            <a:fillRect/>
          </a:stretch>
        </p:blipFill>
        <p:spPr>
          <a:xfrm>
            <a:off x="6950075" y="4046095"/>
            <a:ext cx="5029200" cy="5936105"/>
          </a:xfrm>
        </p:spPr>
      </p:pic>
      <p:grpSp>
        <p:nvGrpSpPr>
          <p:cNvPr id="30" name="Группа 19">
            <a:extLst>
              <a:ext uri="{FF2B5EF4-FFF2-40B4-BE49-F238E27FC236}">
                <a16:creationId xmlns:a16="http://schemas.microsoft.com/office/drawing/2014/main" id="{989DD162-CB4C-AD46-900A-5D6359C576A3}"/>
              </a:ext>
            </a:extLst>
          </p:cNvPr>
          <p:cNvGrpSpPr/>
          <p:nvPr/>
        </p:nvGrpSpPr>
        <p:grpSpPr>
          <a:xfrm>
            <a:off x="17905669" y="10354112"/>
            <a:ext cx="5029200" cy="1875385"/>
            <a:chOff x="1463675" y="10620812"/>
            <a:chExt cx="5029200" cy="1875385"/>
          </a:xfrm>
        </p:grpSpPr>
        <p:sp>
          <p:nvSpPr>
            <p:cNvPr id="31" name="Прямоугольник 20">
              <a:extLst>
                <a:ext uri="{FF2B5EF4-FFF2-40B4-BE49-F238E27FC236}">
                  <a16:creationId xmlns:a16="http://schemas.microsoft.com/office/drawing/2014/main" id="{E99AB397-B334-314B-824B-1C109B7D0E2E}"/>
                </a:ext>
              </a:extLst>
            </p:cNvPr>
            <p:cNvSpPr/>
            <p:nvPr/>
          </p:nvSpPr>
          <p:spPr>
            <a:xfrm>
              <a:off x="2464153" y="11734800"/>
              <a:ext cx="3060347" cy="7169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1160B47-B3AE-8D4B-9EAF-BFE3F7AAED42}"/>
                </a:ext>
              </a:extLst>
            </p:cNvPr>
            <p:cNvSpPr txBox="1"/>
            <p:nvPr/>
          </p:nvSpPr>
          <p:spPr>
            <a:xfrm>
              <a:off x="1463675" y="10620812"/>
              <a:ext cx="5029200" cy="1875385"/>
            </a:xfrm>
            <a:prstGeom prst="rect">
              <a:avLst/>
            </a:prstGeom>
            <a:noFill/>
          </p:spPr>
          <p:txBody>
            <a:bodyPr wrap="square" rtlCol="0">
              <a:spAutoFit/>
            </a:bodyPr>
            <a:lstStyle/>
            <a:p>
              <a:pPr algn="ctr">
                <a:lnSpc>
                  <a:spcPct val="200000"/>
                </a:lnSpc>
              </a:pPr>
              <a:r>
                <a:rPr lang="en-US" sz="3500" spc="300">
                  <a:solidFill>
                    <a:schemeClr val="tx2"/>
                  </a:solidFill>
                  <a:latin typeface="Montserrat" panose="00000500000000000000" pitchFamily="50" charset="0"/>
                </a:rPr>
                <a:t>ALEXANDRE LE BLANC</a:t>
              </a:r>
              <a:endParaRPr lang="en-US" sz="4000" spc="300">
                <a:solidFill>
                  <a:schemeClr val="tx2"/>
                </a:solidFill>
                <a:latin typeface="Montserrat" panose="00000500000000000000" pitchFamily="50" charset="0"/>
              </a:endParaRPr>
            </a:p>
            <a:p>
              <a:pPr algn="ctr">
                <a:lnSpc>
                  <a:spcPct val="200000"/>
                </a:lnSpc>
              </a:pPr>
              <a:r>
                <a:rPr lang="en-GB" sz="4000" i="1" baseline="30000">
                  <a:solidFill>
                    <a:schemeClr val="tx2"/>
                  </a:solidFill>
                  <a:latin typeface="Open Sans" panose="020B0606030504020204" pitchFamily="34" charset="0"/>
                  <a:ea typeface="Open Sans" panose="020B0606030504020204" pitchFamily="34" charset="0"/>
                  <a:cs typeface="Open Sans" panose="020B0606030504020204" pitchFamily="34" charset="0"/>
                </a:rPr>
                <a:t>20008132</a:t>
              </a:r>
              <a:endParaRPr lang="en-GB" sz="5000" i="1" baseline="30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Picture Placeholder 14" descr="A picture containing person, outdoor, grass, boy&#10;&#10;Description automatically generated">
            <a:extLst>
              <a:ext uri="{FF2B5EF4-FFF2-40B4-BE49-F238E27FC236}">
                <a16:creationId xmlns:a16="http://schemas.microsoft.com/office/drawing/2014/main" id="{F12ACFA6-5AD0-F24E-9A67-288F7C903CD1}"/>
              </a:ext>
            </a:extLst>
          </p:cNvPr>
          <p:cNvPicPr>
            <a:picLocks noChangeAspect="1"/>
          </p:cNvPicPr>
          <p:nvPr/>
        </p:nvPicPr>
        <p:blipFill>
          <a:blip r:embed="rId8">
            <a:extLst>
              <a:ext uri="{28A0092B-C50C-407E-A947-70E740481C1C}">
                <a14:useLocalDpi xmlns:a14="http://schemas.microsoft.com/office/drawing/2010/main" val="0"/>
              </a:ext>
            </a:extLst>
          </a:blip>
          <a:srcRect l="3242" r="3242"/>
          <a:stretch>
            <a:fillRect/>
          </a:stretch>
        </p:blipFill>
        <p:spPr>
          <a:xfrm>
            <a:off x="17905669" y="4046095"/>
            <a:ext cx="5029200" cy="5936105"/>
          </a:xfrm>
          <a:prstGeom prst="rect">
            <a:avLst/>
          </a:prstGeom>
        </p:spPr>
      </p:pic>
      <p:pic>
        <p:nvPicPr>
          <p:cNvPr id="5" name="Audio 4">
            <a:hlinkClick r:id="" action="ppaction://media"/>
            <a:extLst>
              <a:ext uri="{FF2B5EF4-FFF2-40B4-BE49-F238E27FC236}">
                <a16:creationId xmlns:a16="http://schemas.microsoft.com/office/drawing/2014/main" id="{511D13A0-2843-004D-B126-F21B0E19690A}"/>
              </a:ext>
            </a:extLst>
          </p:cNvPr>
          <p:cNvPicPr>
            <a:picLocks noChangeAspect="1"/>
          </p:cNvPicPr>
          <p:nvPr>
            <a:audioFile r:link="rId1"/>
            <p:extLst>
              <p:ext uri="{DAA4B4D4-6D71-4841-9C94-3DE7FCFB9230}">
                <p14:media xmlns:p14="http://schemas.microsoft.com/office/powerpoint/2010/main" r:embed="rId2">
                  <p14:trim st="9410.8559" end="912.7232"/>
                </p14:media>
              </p:ext>
            </p:extLst>
          </p:nvPr>
        </p:nvPicPr>
        <p:blipFill>
          <a:blip r:embed="rId9"/>
          <a:stretch>
            <a:fillRect/>
          </a:stretch>
        </p:blipFill>
        <p:spPr>
          <a:xfrm>
            <a:off x="23348950" y="12687300"/>
            <a:ext cx="812800" cy="812800"/>
          </a:xfrm>
          <a:prstGeom prst="rect">
            <a:avLst/>
          </a:prstGeom>
        </p:spPr>
      </p:pic>
      <p:sp>
        <p:nvSpPr>
          <p:cNvPr id="3" name="TextBox 1">
            <a:extLst>
              <a:ext uri="{FF2B5EF4-FFF2-40B4-BE49-F238E27FC236}">
                <a16:creationId xmlns:a16="http://schemas.microsoft.com/office/drawing/2014/main" id="{C4E0AD21-B857-B841-A709-B2B85C39DD90}"/>
              </a:ext>
            </a:extLst>
          </p:cNvPr>
          <p:cNvSpPr txBox="1"/>
          <p:nvPr/>
        </p:nvSpPr>
        <p:spPr>
          <a:xfrm>
            <a:off x="22934869" y="470840"/>
            <a:ext cx="2748104" cy="1015663"/>
          </a:xfrm>
          <a:prstGeom prst="rect">
            <a:avLst/>
          </a:prstGeom>
          <a:noFill/>
        </p:spPr>
        <p:txBody>
          <a:bodyPr wrap="square" rtlCol="0">
            <a:spAutoFit/>
          </a:bodyPr>
          <a:lstStyle/>
          <a:p>
            <a:r>
              <a:rPr lang="en-US" sz="6000"/>
              <a:t>1</a:t>
            </a:r>
            <a:endParaRPr lang="en-US"/>
          </a:p>
        </p:txBody>
      </p:sp>
    </p:spTree>
    <p:extLst>
      <p:ext uri="{BB962C8B-B14F-4D97-AF65-F5344CB8AC3E}">
        <p14:creationId xmlns:p14="http://schemas.microsoft.com/office/powerpoint/2010/main" val="141265407"/>
      </p:ext>
    </p:extLst>
  </p:cSld>
  <p:clrMapOvr>
    <a:masterClrMapping/>
  </p:clrMapOvr>
  <mc:AlternateContent xmlns:mc="http://schemas.openxmlformats.org/markup-compatibility/2006" xmlns:p14="http://schemas.microsoft.com/office/powerpoint/2010/main">
    <mc:Choice Requires="p14">
      <p:transition p14:dur="0" advClick="0" advTm="5800"/>
    </mc:Choice>
    <mc:Fallback xmlns="">
      <p:transition advClick="0" advTm="5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196243" y="1202085"/>
            <a:ext cx="19729661" cy="218521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EXPERIMENTAL</a:t>
            </a:r>
            <a:r>
              <a:rPr lang="en-US" sz="16000">
                <a:solidFill>
                  <a:schemeClr val="accent1"/>
                </a:solidFill>
                <a:latin typeface="DIN Condensed" pitchFamily="2" charset="0"/>
              </a:rPr>
              <a:t> RESULTS</a:t>
            </a:r>
            <a:endParaRPr lang="ru-RU" sz="16000">
              <a:solidFill>
                <a:schemeClr val="accent1"/>
              </a:solidFill>
            </a:endParaRPr>
          </a:p>
        </p:txBody>
      </p:sp>
      <p:graphicFrame>
        <p:nvGraphicFramePr>
          <p:cNvPr id="10" name="Table 12"/>
          <p:cNvGraphicFramePr>
            <a:graphicFrameLocks noGrp="1"/>
          </p:cNvGraphicFramePr>
          <p:nvPr>
            <p:extLst>
              <p:ext uri="{D42A27DB-BD31-4B8C-83A1-F6EECF244321}">
                <p14:modId xmlns:p14="http://schemas.microsoft.com/office/powerpoint/2010/main" val="1933414344"/>
              </p:ext>
            </p:extLst>
          </p:nvPr>
        </p:nvGraphicFramePr>
        <p:xfrm>
          <a:off x="12188825" y="3886200"/>
          <a:ext cx="10329148" cy="2560320"/>
        </p:xfrm>
        <a:graphic>
          <a:graphicData uri="http://schemas.openxmlformats.org/drawingml/2006/table">
            <a:tbl>
              <a:tblPr firstRow="1" bandRow="1">
                <a:tableStyleId>{5C22544A-7EE6-4342-B048-85BDC9FD1C3A}</a:tableStyleId>
              </a:tblPr>
              <a:tblGrid>
                <a:gridCol w="3236791">
                  <a:extLst>
                    <a:ext uri="{9D8B030D-6E8A-4147-A177-3AD203B41FA5}">
                      <a16:colId xmlns:a16="http://schemas.microsoft.com/office/drawing/2014/main" val="20000"/>
                    </a:ext>
                  </a:extLst>
                </a:gridCol>
                <a:gridCol w="3236791">
                  <a:extLst>
                    <a:ext uri="{9D8B030D-6E8A-4147-A177-3AD203B41FA5}">
                      <a16:colId xmlns:a16="http://schemas.microsoft.com/office/drawing/2014/main" val="20001"/>
                    </a:ext>
                  </a:extLst>
                </a:gridCol>
                <a:gridCol w="3855566">
                  <a:extLst>
                    <a:ext uri="{9D8B030D-6E8A-4147-A177-3AD203B41FA5}">
                      <a16:colId xmlns:a16="http://schemas.microsoft.com/office/drawing/2014/main" val="20002"/>
                    </a:ext>
                  </a:extLst>
                </a:gridCol>
              </a:tblGrid>
              <a:tr h="370840">
                <a:tc>
                  <a:txBody>
                    <a:bodyPr/>
                    <a:lstStyle/>
                    <a:p>
                      <a:endParaRPr lang="en-US"/>
                    </a:p>
                  </a:txBody>
                  <a:tcPr/>
                </a:tc>
                <a:tc>
                  <a:txBody>
                    <a:bodyPr/>
                    <a:lstStyle/>
                    <a:p>
                      <a:pPr algn="ctr"/>
                      <a:r>
                        <a:rPr lang="en-US"/>
                        <a:t>SSIM</a:t>
                      </a:r>
                    </a:p>
                  </a:txBody>
                  <a:tcPr/>
                </a:tc>
                <a:tc>
                  <a:txBody>
                    <a:bodyPr/>
                    <a:lstStyle/>
                    <a:p>
                      <a:pPr algn="ctr"/>
                      <a:r>
                        <a:rPr lang="en-US"/>
                        <a:t>Improvement</a:t>
                      </a:r>
                    </a:p>
                  </a:txBody>
                  <a:tcPr/>
                </a:tc>
                <a:extLst>
                  <a:ext uri="{0D108BD9-81ED-4DB2-BD59-A6C34878D82A}">
                    <a16:rowId xmlns:a16="http://schemas.microsoft.com/office/drawing/2014/main" val="10000"/>
                  </a:ext>
                </a:extLst>
              </a:tr>
              <a:tr h="370840">
                <a:tc>
                  <a:txBody>
                    <a:bodyPr/>
                    <a:lstStyle/>
                    <a:p>
                      <a:pPr marL="0" marR="0" indent="0" algn="ctr" defTabSz="1828434" rtl="0" eaLnBrk="1" fontAlgn="auto" latinLnBrk="0" hangingPunct="1">
                        <a:lnSpc>
                          <a:spcPct val="100000"/>
                        </a:lnSpc>
                        <a:spcBef>
                          <a:spcPts val="0"/>
                        </a:spcBef>
                        <a:spcAft>
                          <a:spcPts val="0"/>
                        </a:spcAft>
                        <a:buClrTx/>
                        <a:buSzTx/>
                        <a:buFontTx/>
                        <a:buNone/>
                        <a:tabLst/>
                        <a:defRPr/>
                      </a:pPr>
                      <a:r>
                        <a:rPr lang="en-US" b="0"/>
                        <a:t>Bicubic</a:t>
                      </a:r>
                    </a:p>
                  </a:txBody>
                  <a:tcPr/>
                </a:tc>
                <a:tc>
                  <a:txBody>
                    <a:bodyPr/>
                    <a:lstStyle/>
                    <a:p>
                      <a:pPr marL="0" marR="0" indent="0" algn="ctr" defTabSz="1828434" rtl="0" eaLnBrk="1" fontAlgn="auto" latinLnBrk="0" hangingPunct="1">
                        <a:lnSpc>
                          <a:spcPct val="100000"/>
                        </a:lnSpc>
                        <a:spcBef>
                          <a:spcPts val="0"/>
                        </a:spcBef>
                        <a:spcAft>
                          <a:spcPts val="0"/>
                        </a:spcAft>
                        <a:buClrTx/>
                        <a:buSzTx/>
                        <a:buFontTx/>
                        <a:buNone/>
                        <a:tabLst/>
                        <a:defRPr/>
                      </a:pPr>
                      <a:r>
                        <a:rPr lang="en-US" b="0"/>
                        <a:t>0.92</a:t>
                      </a:r>
                    </a:p>
                  </a:txBody>
                  <a:tcPr/>
                </a:tc>
                <a:tc>
                  <a:txBody>
                    <a:bodyPr/>
                    <a:lstStyle/>
                    <a:p>
                      <a:pPr algn="ctr"/>
                      <a:r>
                        <a:rPr lang="en-US"/>
                        <a:t>N/A (baseline)</a:t>
                      </a:r>
                    </a:p>
                  </a:txBody>
                  <a:tcPr/>
                </a:tc>
                <a:extLst>
                  <a:ext uri="{0D108BD9-81ED-4DB2-BD59-A6C34878D82A}">
                    <a16:rowId xmlns:a16="http://schemas.microsoft.com/office/drawing/2014/main" val="10001"/>
                  </a:ext>
                </a:extLst>
              </a:tr>
              <a:tr h="370840">
                <a:tc>
                  <a:txBody>
                    <a:bodyPr/>
                    <a:lstStyle/>
                    <a:p>
                      <a:pPr algn="ctr"/>
                      <a:r>
                        <a:rPr lang="en-US"/>
                        <a:t>SR-</a:t>
                      </a:r>
                      <a:r>
                        <a:rPr lang="en-US" err="1"/>
                        <a:t>ResNet</a:t>
                      </a:r>
                      <a:endParaRPr lang="en-US"/>
                    </a:p>
                  </a:txBody>
                  <a:tcPr/>
                </a:tc>
                <a:tc>
                  <a:txBody>
                    <a:bodyPr/>
                    <a:lstStyle/>
                    <a:p>
                      <a:pPr algn="ctr"/>
                      <a:r>
                        <a:rPr lang="en-US"/>
                        <a:t>0.94</a:t>
                      </a:r>
                    </a:p>
                  </a:txBody>
                  <a:tcPr/>
                </a:tc>
                <a:tc>
                  <a:txBody>
                    <a:bodyPr/>
                    <a:lstStyle/>
                    <a:p>
                      <a:pPr algn="ctr"/>
                      <a:r>
                        <a:rPr lang="en-US"/>
                        <a:t>2.17%</a:t>
                      </a:r>
                    </a:p>
                  </a:txBody>
                  <a:tcPr/>
                </a:tc>
                <a:extLst>
                  <a:ext uri="{0D108BD9-81ED-4DB2-BD59-A6C34878D82A}">
                    <a16:rowId xmlns:a16="http://schemas.microsoft.com/office/drawing/2014/main" val="10002"/>
                  </a:ext>
                </a:extLst>
              </a:tr>
              <a:tr h="370840">
                <a:tc>
                  <a:txBody>
                    <a:bodyPr/>
                    <a:lstStyle/>
                    <a:p>
                      <a:pPr algn="ctr"/>
                      <a:r>
                        <a:rPr lang="en-US"/>
                        <a:t>SRGAN</a:t>
                      </a:r>
                    </a:p>
                  </a:txBody>
                  <a:tcPr/>
                </a:tc>
                <a:tc>
                  <a:txBody>
                    <a:bodyPr/>
                    <a:lstStyle/>
                    <a:p>
                      <a:pPr algn="ctr"/>
                      <a:r>
                        <a:rPr lang="en-US"/>
                        <a:t>0.90</a:t>
                      </a:r>
                    </a:p>
                  </a:txBody>
                  <a:tcPr/>
                </a:tc>
                <a:tc>
                  <a:txBody>
                    <a:bodyPr/>
                    <a:lstStyle/>
                    <a:p>
                      <a:pPr algn="ctr"/>
                      <a:r>
                        <a:rPr lang="en-US"/>
                        <a:t>-2.17%</a:t>
                      </a:r>
                    </a:p>
                  </a:txBody>
                  <a:tcPr/>
                </a:tc>
                <a:extLst>
                  <a:ext uri="{0D108BD9-81ED-4DB2-BD59-A6C34878D82A}">
                    <a16:rowId xmlns:a16="http://schemas.microsoft.com/office/drawing/2014/main" val="10003"/>
                  </a:ext>
                </a:extLst>
              </a:tr>
            </a:tbl>
          </a:graphicData>
        </a:graphic>
      </p:graphicFrame>
      <p:graphicFrame>
        <p:nvGraphicFramePr>
          <p:cNvPr id="11" name="Table 14"/>
          <p:cNvGraphicFramePr>
            <a:graphicFrameLocks noGrp="1"/>
          </p:cNvGraphicFramePr>
          <p:nvPr>
            <p:extLst>
              <p:ext uri="{D42A27DB-BD31-4B8C-83A1-F6EECF244321}">
                <p14:modId xmlns:p14="http://schemas.microsoft.com/office/powerpoint/2010/main" val="2014960631"/>
              </p:ext>
            </p:extLst>
          </p:nvPr>
        </p:nvGraphicFramePr>
        <p:xfrm>
          <a:off x="12188825" y="6858000"/>
          <a:ext cx="10405346" cy="2560320"/>
        </p:xfrm>
        <a:graphic>
          <a:graphicData uri="http://schemas.openxmlformats.org/drawingml/2006/table">
            <a:tbl>
              <a:tblPr firstRow="1" bandRow="1">
                <a:tableStyleId>{5C22544A-7EE6-4342-B048-85BDC9FD1C3A}</a:tableStyleId>
              </a:tblPr>
              <a:tblGrid>
                <a:gridCol w="3246359">
                  <a:extLst>
                    <a:ext uri="{9D8B030D-6E8A-4147-A177-3AD203B41FA5}">
                      <a16:colId xmlns:a16="http://schemas.microsoft.com/office/drawing/2014/main" val="20000"/>
                    </a:ext>
                  </a:extLst>
                </a:gridCol>
                <a:gridCol w="3246359">
                  <a:extLst>
                    <a:ext uri="{9D8B030D-6E8A-4147-A177-3AD203B41FA5}">
                      <a16:colId xmlns:a16="http://schemas.microsoft.com/office/drawing/2014/main" val="20001"/>
                    </a:ext>
                  </a:extLst>
                </a:gridCol>
                <a:gridCol w="3912628">
                  <a:extLst>
                    <a:ext uri="{9D8B030D-6E8A-4147-A177-3AD203B41FA5}">
                      <a16:colId xmlns:a16="http://schemas.microsoft.com/office/drawing/2014/main" val="20002"/>
                    </a:ext>
                  </a:extLst>
                </a:gridCol>
              </a:tblGrid>
              <a:tr h="370840">
                <a:tc>
                  <a:txBody>
                    <a:bodyPr/>
                    <a:lstStyle/>
                    <a:p>
                      <a:pPr algn="ctr"/>
                      <a:endParaRPr lang="en-US"/>
                    </a:p>
                  </a:txBody>
                  <a:tcPr/>
                </a:tc>
                <a:tc>
                  <a:txBody>
                    <a:bodyPr/>
                    <a:lstStyle/>
                    <a:p>
                      <a:pPr algn="ctr"/>
                      <a:r>
                        <a:rPr lang="en-US"/>
                        <a:t>PSNR</a:t>
                      </a:r>
                    </a:p>
                  </a:txBody>
                  <a:tcPr/>
                </a:tc>
                <a:tc>
                  <a:txBody>
                    <a:bodyPr/>
                    <a:lstStyle/>
                    <a:p>
                      <a:pPr algn="ctr"/>
                      <a:r>
                        <a:rPr lang="en-US" baseline="0"/>
                        <a:t>Improvement</a:t>
                      </a:r>
                      <a:endParaRPr lang="en-US"/>
                    </a:p>
                  </a:txBody>
                  <a:tcPr/>
                </a:tc>
                <a:extLst>
                  <a:ext uri="{0D108BD9-81ED-4DB2-BD59-A6C34878D82A}">
                    <a16:rowId xmlns:a16="http://schemas.microsoft.com/office/drawing/2014/main" val="10000"/>
                  </a:ext>
                </a:extLst>
              </a:tr>
              <a:tr h="370840">
                <a:tc>
                  <a:txBody>
                    <a:bodyPr/>
                    <a:lstStyle/>
                    <a:p>
                      <a:pPr algn="ctr"/>
                      <a:r>
                        <a:rPr lang="en-US"/>
                        <a:t>Bicubic</a:t>
                      </a:r>
                    </a:p>
                  </a:txBody>
                  <a:tcPr/>
                </a:tc>
                <a:tc>
                  <a:txBody>
                    <a:bodyPr/>
                    <a:lstStyle/>
                    <a:p>
                      <a:pPr algn="ctr"/>
                      <a:r>
                        <a:rPr lang="en-US"/>
                        <a:t>32.19</a:t>
                      </a:r>
                    </a:p>
                  </a:txBody>
                  <a:tcPr/>
                </a:tc>
                <a:tc>
                  <a:txBody>
                    <a:bodyPr/>
                    <a:lstStyle/>
                    <a:p>
                      <a:pPr marL="0" marR="0" indent="0" algn="ctr" defTabSz="1828434" rtl="0" eaLnBrk="1" fontAlgn="auto" latinLnBrk="0" hangingPunct="1">
                        <a:lnSpc>
                          <a:spcPct val="100000"/>
                        </a:lnSpc>
                        <a:spcBef>
                          <a:spcPts val="0"/>
                        </a:spcBef>
                        <a:spcAft>
                          <a:spcPts val="0"/>
                        </a:spcAft>
                        <a:buClrTx/>
                        <a:buSzTx/>
                        <a:buFontTx/>
                        <a:buNone/>
                        <a:tabLst/>
                        <a:defRPr/>
                      </a:pPr>
                      <a:r>
                        <a:rPr lang="en-US"/>
                        <a:t>N/A (baseline)</a:t>
                      </a:r>
                    </a:p>
                  </a:txBody>
                  <a:tcPr/>
                </a:tc>
                <a:extLst>
                  <a:ext uri="{0D108BD9-81ED-4DB2-BD59-A6C34878D82A}">
                    <a16:rowId xmlns:a16="http://schemas.microsoft.com/office/drawing/2014/main" val="10001"/>
                  </a:ext>
                </a:extLst>
              </a:tr>
              <a:tr h="370840">
                <a:tc>
                  <a:txBody>
                    <a:bodyPr/>
                    <a:lstStyle/>
                    <a:p>
                      <a:pPr algn="ctr"/>
                      <a:r>
                        <a:rPr lang="en-US"/>
                        <a:t>SR-ResNet</a:t>
                      </a:r>
                    </a:p>
                  </a:txBody>
                  <a:tcPr/>
                </a:tc>
                <a:tc>
                  <a:txBody>
                    <a:bodyPr/>
                    <a:lstStyle/>
                    <a:p>
                      <a:pPr algn="ctr"/>
                      <a:r>
                        <a:rPr lang="en-US"/>
                        <a:t>34.67</a:t>
                      </a:r>
                    </a:p>
                  </a:txBody>
                  <a:tcPr/>
                </a:tc>
                <a:tc>
                  <a:txBody>
                    <a:bodyPr/>
                    <a:lstStyle/>
                    <a:p>
                      <a:pPr algn="ctr"/>
                      <a:r>
                        <a:rPr lang="en-US"/>
                        <a:t>7.70%</a:t>
                      </a:r>
                    </a:p>
                  </a:txBody>
                  <a:tcPr/>
                </a:tc>
                <a:extLst>
                  <a:ext uri="{0D108BD9-81ED-4DB2-BD59-A6C34878D82A}">
                    <a16:rowId xmlns:a16="http://schemas.microsoft.com/office/drawing/2014/main" val="10002"/>
                  </a:ext>
                </a:extLst>
              </a:tr>
              <a:tr h="370840">
                <a:tc>
                  <a:txBody>
                    <a:bodyPr/>
                    <a:lstStyle/>
                    <a:p>
                      <a:pPr algn="ctr"/>
                      <a:r>
                        <a:rPr lang="en-US"/>
                        <a:t>SRGAN</a:t>
                      </a:r>
                    </a:p>
                  </a:txBody>
                  <a:tcPr/>
                </a:tc>
                <a:tc>
                  <a:txBody>
                    <a:bodyPr/>
                    <a:lstStyle/>
                    <a:p>
                      <a:pPr algn="ctr"/>
                      <a:r>
                        <a:rPr lang="en-US"/>
                        <a:t>30.42</a:t>
                      </a:r>
                    </a:p>
                  </a:txBody>
                  <a:tcPr/>
                </a:tc>
                <a:tc>
                  <a:txBody>
                    <a:bodyPr/>
                    <a:lstStyle/>
                    <a:p>
                      <a:pPr algn="ctr"/>
                      <a:r>
                        <a:rPr lang="en-US"/>
                        <a:t>-5.50%</a:t>
                      </a:r>
                    </a:p>
                  </a:txBody>
                  <a:tcPr/>
                </a:tc>
                <a:extLst>
                  <a:ext uri="{0D108BD9-81ED-4DB2-BD59-A6C34878D82A}">
                    <a16:rowId xmlns:a16="http://schemas.microsoft.com/office/drawing/2014/main" val="10003"/>
                  </a:ext>
                </a:extLst>
              </a:tr>
            </a:tbl>
          </a:graphicData>
        </a:graphic>
      </p:graphicFrame>
      <p:graphicFrame>
        <p:nvGraphicFramePr>
          <p:cNvPr id="12" name="Table 16"/>
          <p:cNvGraphicFramePr>
            <a:graphicFrameLocks noGrp="1"/>
          </p:cNvGraphicFramePr>
          <p:nvPr>
            <p:extLst>
              <p:ext uri="{D42A27DB-BD31-4B8C-83A1-F6EECF244321}">
                <p14:modId xmlns:p14="http://schemas.microsoft.com/office/powerpoint/2010/main" val="491143725"/>
              </p:ext>
            </p:extLst>
          </p:nvPr>
        </p:nvGraphicFramePr>
        <p:xfrm>
          <a:off x="12188825" y="9848144"/>
          <a:ext cx="10405346" cy="2560320"/>
        </p:xfrm>
        <a:graphic>
          <a:graphicData uri="http://schemas.openxmlformats.org/drawingml/2006/table">
            <a:tbl>
              <a:tblPr firstRow="1" bandRow="1">
                <a:tableStyleId>{5C22544A-7EE6-4342-B048-85BDC9FD1C3A}</a:tableStyleId>
              </a:tblPr>
              <a:tblGrid>
                <a:gridCol w="3253498">
                  <a:extLst>
                    <a:ext uri="{9D8B030D-6E8A-4147-A177-3AD203B41FA5}">
                      <a16:colId xmlns:a16="http://schemas.microsoft.com/office/drawing/2014/main" val="20000"/>
                    </a:ext>
                  </a:extLst>
                </a:gridCol>
                <a:gridCol w="3253498">
                  <a:extLst>
                    <a:ext uri="{9D8B030D-6E8A-4147-A177-3AD203B41FA5}">
                      <a16:colId xmlns:a16="http://schemas.microsoft.com/office/drawing/2014/main" val="20001"/>
                    </a:ext>
                  </a:extLst>
                </a:gridCol>
                <a:gridCol w="3898350">
                  <a:extLst>
                    <a:ext uri="{9D8B030D-6E8A-4147-A177-3AD203B41FA5}">
                      <a16:colId xmlns:a16="http://schemas.microsoft.com/office/drawing/2014/main" val="20002"/>
                    </a:ext>
                  </a:extLst>
                </a:gridCol>
              </a:tblGrid>
              <a:tr h="370840">
                <a:tc>
                  <a:txBody>
                    <a:bodyPr/>
                    <a:lstStyle/>
                    <a:p>
                      <a:pPr algn="ctr"/>
                      <a:endParaRPr lang="en-US"/>
                    </a:p>
                  </a:txBody>
                  <a:tcPr/>
                </a:tc>
                <a:tc>
                  <a:txBody>
                    <a:bodyPr/>
                    <a:lstStyle/>
                    <a:p>
                      <a:pPr algn="ctr"/>
                      <a:r>
                        <a:rPr lang="en-US"/>
                        <a:t>MOS</a:t>
                      </a:r>
                    </a:p>
                  </a:txBody>
                  <a:tcPr/>
                </a:tc>
                <a:tc>
                  <a:txBody>
                    <a:bodyPr/>
                    <a:lstStyle/>
                    <a:p>
                      <a:pPr algn="ctr"/>
                      <a:r>
                        <a:rPr lang="en-US"/>
                        <a:t>Improvement</a:t>
                      </a:r>
                    </a:p>
                  </a:txBody>
                  <a:tcPr/>
                </a:tc>
                <a:extLst>
                  <a:ext uri="{0D108BD9-81ED-4DB2-BD59-A6C34878D82A}">
                    <a16:rowId xmlns:a16="http://schemas.microsoft.com/office/drawing/2014/main" val="10000"/>
                  </a:ext>
                </a:extLst>
              </a:tr>
              <a:tr h="370840">
                <a:tc>
                  <a:txBody>
                    <a:bodyPr/>
                    <a:lstStyle/>
                    <a:p>
                      <a:pPr marL="0" marR="0" indent="0" algn="ctr" defTabSz="1828434" rtl="0" eaLnBrk="1" fontAlgn="auto" latinLnBrk="0" hangingPunct="1">
                        <a:lnSpc>
                          <a:spcPct val="100000"/>
                        </a:lnSpc>
                        <a:spcBef>
                          <a:spcPts val="0"/>
                        </a:spcBef>
                        <a:spcAft>
                          <a:spcPts val="0"/>
                        </a:spcAft>
                        <a:buClrTx/>
                        <a:buSzTx/>
                        <a:buFontTx/>
                        <a:buNone/>
                        <a:tabLst/>
                        <a:defRPr/>
                      </a:pPr>
                      <a:r>
                        <a:rPr lang="en-US"/>
                        <a:t>Bicubic</a:t>
                      </a:r>
                    </a:p>
                  </a:txBody>
                  <a:tcPr/>
                </a:tc>
                <a:tc>
                  <a:txBody>
                    <a:bodyPr/>
                    <a:lstStyle/>
                    <a:p>
                      <a:pPr algn="ctr"/>
                      <a:r>
                        <a:rPr lang="en-US"/>
                        <a:t>2.26</a:t>
                      </a:r>
                    </a:p>
                  </a:txBody>
                  <a:tcPr/>
                </a:tc>
                <a:tc>
                  <a:txBody>
                    <a:bodyPr/>
                    <a:lstStyle/>
                    <a:p>
                      <a:pPr marL="0" marR="0" indent="0" algn="ctr" defTabSz="1828434" rtl="0" eaLnBrk="1" fontAlgn="auto" latinLnBrk="0" hangingPunct="1">
                        <a:lnSpc>
                          <a:spcPct val="100000"/>
                        </a:lnSpc>
                        <a:spcBef>
                          <a:spcPts val="0"/>
                        </a:spcBef>
                        <a:spcAft>
                          <a:spcPts val="0"/>
                        </a:spcAft>
                        <a:buClrTx/>
                        <a:buSzTx/>
                        <a:buFontTx/>
                        <a:buNone/>
                        <a:tabLst/>
                        <a:defRPr/>
                      </a:pPr>
                      <a:r>
                        <a:rPr lang="en-US"/>
                        <a:t>N/A (baseline)</a:t>
                      </a:r>
                    </a:p>
                  </a:txBody>
                  <a:tcPr/>
                </a:tc>
                <a:extLst>
                  <a:ext uri="{0D108BD9-81ED-4DB2-BD59-A6C34878D82A}">
                    <a16:rowId xmlns:a16="http://schemas.microsoft.com/office/drawing/2014/main" val="10001"/>
                  </a:ext>
                </a:extLst>
              </a:tr>
              <a:tr h="370840">
                <a:tc>
                  <a:txBody>
                    <a:bodyPr/>
                    <a:lstStyle/>
                    <a:p>
                      <a:pPr marL="0" marR="0" indent="0" algn="ctr" defTabSz="1828434" rtl="0" eaLnBrk="1" fontAlgn="auto" latinLnBrk="0" hangingPunct="1">
                        <a:lnSpc>
                          <a:spcPct val="100000"/>
                        </a:lnSpc>
                        <a:spcBef>
                          <a:spcPts val="0"/>
                        </a:spcBef>
                        <a:spcAft>
                          <a:spcPts val="0"/>
                        </a:spcAft>
                        <a:buClrTx/>
                        <a:buSzTx/>
                        <a:buFontTx/>
                        <a:buNone/>
                        <a:tabLst/>
                        <a:defRPr/>
                      </a:pPr>
                      <a:r>
                        <a:rPr lang="en-US"/>
                        <a:t>SR-ResNet</a:t>
                      </a:r>
                    </a:p>
                  </a:txBody>
                  <a:tcPr/>
                </a:tc>
                <a:tc>
                  <a:txBody>
                    <a:bodyPr/>
                    <a:lstStyle/>
                    <a:p>
                      <a:pPr algn="ctr"/>
                      <a:r>
                        <a:rPr lang="en-US"/>
                        <a:t>4.09</a:t>
                      </a:r>
                    </a:p>
                  </a:txBody>
                  <a:tcPr/>
                </a:tc>
                <a:tc>
                  <a:txBody>
                    <a:bodyPr/>
                    <a:lstStyle/>
                    <a:p>
                      <a:pPr algn="ctr"/>
                      <a:r>
                        <a:rPr lang="en-US"/>
                        <a:t>80.97%</a:t>
                      </a:r>
                    </a:p>
                  </a:txBody>
                  <a:tcPr/>
                </a:tc>
                <a:extLst>
                  <a:ext uri="{0D108BD9-81ED-4DB2-BD59-A6C34878D82A}">
                    <a16:rowId xmlns:a16="http://schemas.microsoft.com/office/drawing/2014/main" val="10002"/>
                  </a:ext>
                </a:extLst>
              </a:tr>
              <a:tr h="370840">
                <a:tc>
                  <a:txBody>
                    <a:bodyPr/>
                    <a:lstStyle/>
                    <a:p>
                      <a:pPr marL="0" marR="0" indent="0" algn="ctr" defTabSz="1828434" rtl="0" eaLnBrk="1" fontAlgn="auto" latinLnBrk="0" hangingPunct="1">
                        <a:lnSpc>
                          <a:spcPct val="100000"/>
                        </a:lnSpc>
                        <a:spcBef>
                          <a:spcPts val="0"/>
                        </a:spcBef>
                        <a:spcAft>
                          <a:spcPts val="0"/>
                        </a:spcAft>
                        <a:buClrTx/>
                        <a:buSzTx/>
                        <a:buFontTx/>
                        <a:buNone/>
                        <a:tabLst/>
                        <a:defRPr/>
                      </a:pPr>
                      <a:r>
                        <a:rPr lang="en-US"/>
                        <a:t>SRGAN</a:t>
                      </a:r>
                    </a:p>
                  </a:txBody>
                  <a:tcPr/>
                </a:tc>
                <a:tc>
                  <a:txBody>
                    <a:bodyPr/>
                    <a:lstStyle/>
                    <a:p>
                      <a:pPr algn="ctr"/>
                      <a:r>
                        <a:rPr lang="en-US"/>
                        <a:t>3.40</a:t>
                      </a:r>
                    </a:p>
                  </a:txBody>
                  <a:tcPr/>
                </a:tc>
                <a:tc>
                  <a:txBody>
                    <a:bodyPr/>
                    <a:lstStyle/>
                    <a:p>
                      <a:pPr algn="ctr"/>
                      <a:r>
                        <a:rPr lang="en-US"/>
                        <a:t>50.44%</a:t>
                      </a:r>
                    </a:p>
                  </a:txBody>
                  <a:tcPr/>
                </a:tc>
                <a:extLst>
                  <a:ext uri="{0D108BD9-81ED-4DB2-BD59-A6C34878D82A}">
                    <a16:rowId xmlns:a16="http://schemas.microsoft.com/office/drawing/2014/main" val="10003"/>
                  </a:ext>
                </a:extLst>
              </a:tr>
            </a:tbl>
          </a:graphicData>
        </a:graphic>
      </p:graphicFrame>
      <p:grpSp>
        <p:nvGrpSpPr>
          <p:cNvPr id="20" name="Group 19">
            <a:extLst>
              <a:ext uri="{FF2B5EF4-FFF2-40B4-BE49-F238E27FC236}">
                <a16:creationId xmlns:a16="http://schemas.microsoft.com/office/drawing/2014/main" id="{8621E458-0E62-AC4B-8062-58F99AEC81C0}"/>
              </a:ext>
            </a:extLst>
          </p:cNvPr>
          <p:cNvGrpSpPr/>
          <p:nvPr/>
        </p:nvGrpSpPr>
        <p:grpSpPr>
          <a:xfrm>
            <a:off x="802489" y="4331474"/>
            <a:ext cx="10906911" cy="1323439"/>
            <a:chOff x="10131425" y="4114304"/>
            <a:chExt cx="10906911" cy="1323439"/>
          </a:xfrm>
        </p:grpSpPr>
        <p:sp>
          <p:nvSpPr>
            <p:cNvPr id="21" name="TextBox 20">
              <a:extLst>
                <a:ext uri="{FF2B5EF4-FFF2-40B4-BE49-F238E27FC236}">
                  <a16:creationId xmlns:a16="http://schemas.microsoft.com/office/drawing/2014/main" id="{60977D3A-321D-DE41-B25B-15128CDFA15D}"/>
                </a:ext>
              </a:extLst>
            </p:cNvPr>
            <p:cNvSpPr txBox="1"/>
            <p:nvPr/>
          </p:nvSpPr>
          <p:spPr>
            <a:xfrm>
              <a:off x="10818911" y="4114304"/>
              <a:ext cx="10219425" cy="1323439"/>
            </a:xfrm>
            <a:prstGeom prst="rect">
              <a:avLst/>
            </a:prstGeom>
            <a:noFill/>
          </p:spPr>
          <p:txBody>
            <a:bodyPr wrap="square" rtlCol="0">
              <a:spAutoFit/>
            </a:bodyPr>
            <a:lstStyle/>
            <a:p>
              <a:pPr lvl="0"/>
              <a:r>
                <a:rPr lang="en-CA" sz="4000"/>
                <a:t>The mean opinion score for each remaining method was found</a:t>
              </a:r>
              <a:endParaRPr lang="en-US" sz="4000"/>
            </a:p>
          </p:txBody>
        </p:sp>
        <p:sp>
          <p:nvSpPr>
            <p:cNvPr id="22" name="Rectangle 21">
              <a:extLst>
                <a:ext uri="{FF2B5EF4-FFF2-40B4-BE49-F238E27FC236}">
                  <a16:creationId xmlns:a16="http://schemas.microsoft.com/office/drawing/2014/main" id="{A1077C95-097A-8948-912E-B2A521ED6230}"/>
                </a:ext>
              </a:extLst>
            </p:cNvPr>
            <p:cNvSpPr/>
            <p:nvPr/>
          </p:nvSpPr>
          <p:spPr>
            <a:xfrm>
              <a:off x="10131425" y="43434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23" name="Group 22">
            <a:extLst>
              <a:ext uri="{FF2B5EF4-FFF2-40B4-BE49-F238E27FC236}">
                <a16:creationId xmlns:a16="http://schemas.microsoft.com/office/drawing/2014/main" id="{8621E458-0E62-AC4B-8062-58F99AEC81C0}"/>
              </a:ext>
            </a:extLst>
          </p:cNvPr>
          <p:cNvGrpSpPr/>
          <p:nvPr/>
        </p:nvGrpSpPr>
        <p:grpSpPr>
          <a:xfrm>
            <a:off x="802489" y="5933320"/>
            <a:ext cx="10906911" cy="1323439"/>
            <a:chOff x="10131425" y="4114304"/>
            <a:chExt cx="10906911" cy="1323439"/>
          </a:xfrm>
        </p:grpSpPr>
        <p:sp>
          <p:nvSpPr>
            <p:cNvPr id="24" name="TextBox 23">
              <a:extLst>
                <a:ext uri="{FF2B5EF4-FFF2-40B4-BE49-F238E27FC236}">
                  <a16:creationId xmlns:a16="http://schemas.microsoft.com/office/drawing/2014/main" id="{60977D3A-321D-DE41-B25B-15128CDFA15D}"/>
                </a:ext>
              </a:extLst>
            </p:cNvPr>
            <p:cNvSpPr txBox="1"/>
            <p:nvPr/>
          </p:nvSpPr>
          <p:spPr>
            <a:xfrm>
              <a:off x="10818911" y="4114304"/>
              <a:ext cx="10219425" cy="1323439"/>
            </a:xfrm>
            <a:prstGeom prst="rect">
              <a:avLst/>
            </a:prstGeom>
            <a:noFill/>
          </p:spPr>
          <p:txBody>
            <a:bodyPr wrap="square" rtlCol="0">
              <a:spAutoFit/>
            </a:bodyPr>
            <a:lstStyle/>
            <a:p>
              <a:pPr lvl="0"/>
              <a:r>
                <a:rPr lang="en-CA" sz="4000"/>
                <a:t>Improvement percentage for each metric was found in relation to the baseline</a:t>
              </a:r>
              <a:endParaRPr lang="en-US" sz="4000"/>
            </a:p>
          </p:txBody>
        </p:sp>
        <p:sp>
          <p:nvSpPr>
            <p:cNvPr id="26" name="Rectangle 25">
              <a:extLst>
                <a:ext uri="{FF2B5EF4-FFF2-40B4-BE49-F238E27FC236}">
                  <a16:creationId xmlns:a16="http://schemas.microsoft.com/office/drawing/2014/main" id="{A1077C95-097A-8948-912E-B2A521ED6230}"/>
                </a:ext>
              </a:extLst>
            </p:cNvPr>
            <p:cNvSpPr/>
            <p:nvPr/>
          </p:nvSpPr>
          <p:spPr>
            <a:xfrm>
              <a:off x="10131425" y="43434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27" name="Group 26">
            <a:extLst>
              <a:ext uri="{FF2B5EF4-FFF2-40B4-BE49-F238E27FC236}">
                <a16:creationId xmlns:a16="http://schemas.microsoft.com/office/drawing/2014/main" id="{8621E458-0E62-AC4B-8062-58F99AEC81C0}"/>
              </a:ext>
            </a:extLst>
          </p:cNvPr>
          <p:cNvGrpSpPr/>
          <p:nvPr/>
        </p:nvGrpSpPr>
        <p:grpSpPr>
          <a:xfrm>
            <a:off x="802489" y="7603725"/>
            <a:ext cx="10906911" cy="1323439"/>
            <a:chOff x="10131425" y="4114304"/>
            <a:chExt cx="10906911" cy="1323439"/>
          </a:xfrm>
        </p:grpSpPr>
        <p:sp>
          <p:nvSpPr>
            <p:cNvPr id="28" name="TextBox 27">
              <a:extLst>
                <a:ext uri="{FF2B5EF4-FFF2-40B4-BE49-F238E27FC236}">
                  <a16:creationId xmlns:a16="http://schemas.microsoft.com/office/drawing/2014/main" id="{60977D3A-321D-DE41-B25B-15128CDFA15D}"/>
                </a:ext>
              </a:extLst>
            </p:cNvPr>
            <p:cNvSpPr txBox="1"/>
            <p:nvPr/>
          </p:nvSpPr>
          <p:spPr>
            <a:xfrm>
              <a:off x="10818911" y="4114304"/>
              <a:ext cx="10219425" cy="1323439"/>
            </a:xfrm>
            <a:prstGeom prst="rect">
              <a:avLst/>
            </a:prstGeom>
            <a:noFill/>
          </p:spPr>
          <p:txBody>
            <a:bodyPr wrap="square" rtlCol="0">
              <a:spAutoFit/>
            </a:bodyPr>
            <a:lstStyle/>
            <a:p>
              <a:pPr lvl="0"/>
              <a:r>
                <a:rPr lang="en-CA" sz="4000"/>
                <a:t>SR- ResNet was an improvement on the baseline for each metric</a:t>
              </a:r>
              <a:endParaRPr lang="en-US" sz="4000"/>
            </a:p>
          </p:txBody>
        </p:sp>
        <p:sp>
          <p:nvSpPr>
            <p:cNvPr id="29" name="Rectangle 28">
              <a:extLst>
                <a:ext uri="{FF2B5EF4-FFF2-40B4-BE49-F238E27FC236}">
                  <a16:creationId xmlns:a16="http://schemas.microsoft.com/office/drawing/2014/main" id="{A1077C95-097A-8948-912E-B2A521ED6230}"/>
                </a:ext>
              </a:extLst>
            </p:cNvPr>
            <p:cNvSpPr/>
            <p:nvPr/>
          </p:nvSpPr>
          <p:spPr>
            <a:xfrm>
              <a:off x="10131425" y="43434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30" name="Group 29">
            <a:extLst>
              <a:ext uri="{FF2B5EF4-FFF2-40B4-BE49-F238E27FC236}">
                <a16:creationId xmlns:a16="http://schemas.microsoft.com/office/drawing/2014/main" id="{8621E458-0E62-AC4B-8062-58F99AEC81C0}"/>
              </a:ext>
            </a:extLst>
          </p:cNvPr>
          <p:cNvGrpSpPr/>
          <p:nvPr/>
        </p:nvGrpSpPr>
        <p:grpSpPr>
          <a:xfrm>
            <a:off x="802489" y="9274130"/>
            <a:ext cx="10906911" cy="1323439"/>
            <a:chOff x="10131425" y="4114304"/>
            <a:chExt cx="10906911" cy="1323439"/>
          </a:xfrm>
        </p:grpSpPr>
        <p:sp>
          <p:nvSpPr>
            <p:cNvPr id="31" name="TextBox 30">
              <a:extLst>
                <a:ext uri="{FF2B5EF4-FFF2-40B4-BE49-F238E27FC236}">
                  <a16:creationId xmlns:a16="http://schemas.microsoft.com/office/drawing/2014/main" id="{60977D3A-321D-DE41-B25B-15128CDFA15D}"/>
                </a:ext>
              </a:extLst>
            </p:cNvPr>
            <p:cNvSpPr txBox="1"/>
            <p:nvPr/>
          </p:nvSpPr>
          <p:spPr>
            <a:xfrm>
              <a:off x="10818911" y="4114304"/>
              <a:ext cx="10219425" cy="1323439"/>
            </a:xfrm>
            <a:prstGeom prst="rect">
              <a:avLst/>
            </a:prstGeom>
            <a:noFill/>
          </p:spPr>
          <p:txBody>
            <a:bodyPr wrap="square" rtlCol="0">
              <a:spAutoFit/>
            </a:bodyPr>
            <a:lstStyle/>
            <a:p>
              <a:pPr lvl="0"/>
              <a:r>
                <a:rPr lang="en-CA" sz="4000"/>
                <a:t>SRGAN had greater than 50% improvement over the baseline for MOS</a:t>
              </a:r>
              <a:endParaRPr lang="en-US" sz="4000"/>
            </a:p>
          </p:txBody>
        </p:sp>
        <p:sp>
          <p:nvSpPr>
            <p:cNvPr id="32" name="Rectangle 31">
              <a:extLst>
                <a:ext uri="{FF2B5EF4-FFF2-40B4-BE49-F238E27FC236}">
                  <a16:creationId xmlns:a16="http://schemas.microsoft.com/office/drawing/2014/main" id="{A1077C95-097A-8948-912E-B2A521ED6230}"/>
                </a:ext>
              </a:extLst>
            </p:cNvPr>
            <p:cNvSpPr/>
            <p:nvPr/>
          </p:nvSpPr>
          <p:spPr>
            <a:xfrm>
              <a:off x="10131425" y="43434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23412450" y="12750800"/>
            <a:ext cx="812800" cy="812800"/>
          </a:xfrm>
          <a:prstGeom prst="rect">
            <a:avLst/>
          </a:prstGeom>
        </p:spPr>
      </p:pic>
      <p:sp>
        <p:nvSpPr>
          <p:cNvPr id="19" name="TextBox 18">
            <a:extLst>
              <a:ext uri="{FF2B5EF4-FFF2-40B4-BE49-F238E27FC236}">
                <a16:creationId xmlns:a16="http://schemas.microsoft.com/office/drawing/2014/main" id="{29FD4813-69C6-8F48-9A1C-939B7B1FFC2B}"/>
              </a:ext>
            </a:extLst>
          </p:cNvPr>
          <p:cNvSpPr txBox="1"/>
          <p:nvPr/>
        </p:nvSpPr>
        <p:spPr>
          <a:xfrm>
            <a:off x="22934869" y="470840"/>
            <a:ext cx="2748104" cy="1015663"/>
          </a:xfrm>
          <a:prstGeom prst="rect">
            <a:avLst/>
          </a:prstGeom>
          <a:noFill/>
        </p:spPr>
        <p:txBody>
          <a:bodyPr wrap="square" rtlCol="0">
            <a:spAutoFit/>
          </a:bodyPr>
          <a:lstStyle/>
          <a:p>
            <a:r>
              <a:rPr lang="en-US" sz="6000"/>
              <a:t>19</a:t>
            </a:r>
          </a:p>
        </p:txBody>
      </p:sp>
    </p:spTree>
    <p:custDataLst>
      <p:tags r:id="rId1"/>
    </p:custDataLst>
    <p:extLst>
      <p:ext uri="{BB962C8B-B14F-4D97-AF65-F5344CB8AC3E}">
        <p14:creationId xmlns:p14="http://schemas.microsoft.com/office/powerpoint/2010/main" val="138586927"/>
      </p:ext>
    </p:extLst>
  </p:cSld>
  <p:clrMapOvr>
    <a:masterClrMapping/>
  </p:clrMapOvr>
  <mc:AlternateContent xmlns:mc="http://schemas.openxmlformats.org/markup-compatibility/2006" xmlns:p14="http://schemas.microsoft.com/office/powerpoint/2010/main">
    <mc:Choice Requires="p14">
      <p:transition p14:dur="0" advClick="0" advTm="36460"/>
    </mc:Choice>
    <mc:Fallback xmlns="">
      <p:transition advClick="0" advTm="36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6243" y="1202085"/>
            <a:ext cx="19729661" cy="218521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BICUBIC </a:t>
            </a:r>
            <a:r>
              <a:rPr lang="en-US" sz="16000">
                <a:solidFill>
                  <a:schemeClr val="accent1"/>
                </a:solidFill>
                <a:latin typeface="DIN Condensed" pitchFamily="2" charset="0"/>
              </a:rPr>
              <a:t>RESULTS</a:t>
            </a:r>
            <a:endParaRPr lang="ru-RU" sz="16000">
              <a:solidFill>
                <a:schemeClr val="accent1"/>
              </a:solidFill>
            </a:endParaRPr>
          </a:p>
        </p:txBody>
      </p:sp>
      <p:sp>
        <p:nvSpPr>
          <p:cNvPr id="6" name="TextBox 5">
            <a:extLst>
              <a:ext uri="{FF2B5EF4-FFF2-40B4-BE49-F238E27FC236}">
                <a16:creationId xmlns:a16="http://schemas.microsoft.com/office/drawing/2014/main" id="{F30F322C-4565-BB4A-B6AC-9E89897D6D54}"/>
              </a:ext>
            </a:extLst>
          </p:cNvPr>
          <p:cNvSpPr txBox="1"/>
          <p:nvPr/>
        </p:nvSpPr>
        <p:spPr>
          <a:xfrm>
            <a:off x="17923618" y="10711693"/>
            <a:ext cx="3262432" cy="1200329"/>
          </a:xfrm>
          <a:prstGeom prst="rect">
            <a:avLst/>
          </a:prstGeom>
          <a:noFill/>
        </p:spPr>
        <p:txBody>
          <a:bodyPr wrap="none" rtlCol="0">
            <a:spAutoFit/>
          </a:bodyPr>
          <a:lstStyle/>
          <a:p>
            <a:r>
              <a:rPr lang="en-US" sz="7200"/>
              <a:t>Original</a:t>
            </a:r>
          </a:p>
        </p:txBody>
      </p:sp>
      <p:sp>
        <p:nvSpPr>
          <p:cNvPr id="8" name="TextBox 7">
            <a:extLst>
              <a:ext uri="{FF2B5EF4-FFF2-40B4-BE49-F238E27FC236}">
                <a16:creationId xmlns:a16="http://schemas.microsoft.com/office/drawing/2014/main" id="{F30F322C-4565-BB4A-B6AC-9E89897D6D54}"/>
              </a:ext>
            </a:extLst>
          </p:cNvPr>
          <p:cNvSpPr txBox="1"/>
          <p:nvPr/>
        </p:nvSpPr>
        <p:spPr>
          <a:xfrm>
            <a:off x="1773313" y="10711694"/>
            <a:ext cx="5519460" cy="1200329"/>
          </a:xfrm>
          <a:prstGeom prst="rect">
            <a:avLst/>
          </a:prstGeom>
          <a:noFill/>
        </p:spPr>
        <p:txBody>
          <a:bodyPr wrap="none" rtlCol="0">
            <a:spAutoFit/>
          </a:bodyPr>
          <a:lstStyle/>
          <a:p>
            <a:r>
              <a:rPr lang="en-US" sz="7200"/>
              <a:t>Downsampled</a:t>
            </a:r>
          </a:p>
        </p:txBody>
      </p:sp>
      <p:sp>
        <p:nvSpPr>
          <p:cNvPr id="10" name="TextBox 9">
            <a:extLst>
              <a:ext uri="{FF2B5EF4-FFF2-40B4-BE49-F238E27FC236}">
                <a16:creationId xmlns:a16="http://schemas.microsoft.com/office/drawing/2014/main" id="{F30F322C-4565-BB4A-B6AC-9E89897D6D54}"/>
              </a:ext>
            </a:extLst>
          </p:cNvPr>
          <p:cNvSpPr txBox="1"/>
          <p:nvPr/>
        </p:nvSpPr>
        <p:spPr>
          <a:xfrm>
            <a:off x="8809873" y="10715247"/>
            <a:ext cx="6571030" cy="1200329"/>
          </a:xfrm>
          <a:prstGeom prst="rect">
            <a:avLst/>
          </a:prstGeom>
          <a:noFill/>
        </p:spPr>
        <p:txBody>
          <a:bodyPr wrap="none" rtlCol="0">
            <a:spAutoFit/>
          </a:bodyPr>
          <a:lstStyle/>
          <a:p>
            <a:r>
              <a:rPr lang="en-US" sz="7200"/>
              <a:t>Super Resolution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03634" y="4038600"/>
            <a:ext cx="6502400" cy="65024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4188" y="4038600"/>
            <a:ext cx="6502400" cy="65024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1843" y="4038600"/>
            <a:ext cx="6502400" cy="6502400"/>
          </a:xfrm>
          <a:prstGeom prst="rect">
            <a:avLst/>
          </a:prstGeom>
        </p:spPr>
      </p:pic>
      <p:pic>
        <p:nvPicPr>
          <p:cNvPr id="9" name="Sound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412450" y="12750800"/>
            <a:ext cx="812800" cy="812800"/>
          </a:xfrm>
          <a:prstGeom prst="rect">
            <a:avLst/>
          </a:prstGeom>
        </p:spPr>
      </p:pic>
      <p:sp>
        <p:nvSpPr>
          <p:cNvPr id="11" name="TextBox 13">
            <a:extLst>
              <a:ext uri="{FF2B5EF4-FFF2-40B4-BE49-F238E27FC236}">
                <a16:creationId xmlns:a16="http://schemas.microsoft.com/office/drawing/2014/main" id="{A9A58DC3-7E06-1C43-82CF-6C2B960404A4}"/>
              </a:ext>
            </a:extLst>
          </p:cNvPr>
          <p:cNvSpPr txBox="1"/>
          <p:nvPr/>
        </p:nvSpPr>
        <p:spPr>
          <a:xfrm>
            <a:off x="22934869" y="470840"/>
            <a:ext cx="2748104" cy="1015663"/>
          </a:xfrm>
          <a:prstGeom prst="rect">
            <a:avLst/>
          </a:prstGeom>
          <a:noFill/>
        </p:spPr>
        <p:txBody>
          <a:bodyPr wrap="square" rtlCol="0">
            <a:spAutoFit/>
          </a:bodyPr>
          <a:lstStyle/>
          <a:p>
            <a:r>
              <a:rPr lang="en-US" sz="6000"/>
              <a:t>20</a:t>
            </a:r>
          </a:p>
        </p:txBody>
      </p:sp>
    </p:spTree>
    <p:extLst>
      <p:ext uri="{BB962C8B-B14F-4D97-AF65-F5344CB8AC3E}">
        <p14:creationId xmlns:p14="http://schemas.microsoft.com/office/powerpoint/2010/main" val="1155943779"/>
      </p:ext>
    </p:extLst>
  </p:cSld>
  <p:clrMapOvr>
    <a:masterClrMapping/>
  </p:clrMapOvr>
  <mc:AlternateContent xmlns:mc="http://schemas.openxmlformats.org/markup-compatibility/2006" xmlns:p14="http://schemas.microsoft.com/office/powerpoint/2010/main">
    <mc:Choice Requires="p14">
      <p:transition p14:dur="0" advClick="0" advTm="18600"/>
    </mc:Choice>
    <mc:Fallback xmlns="">
      <p:transition advClick="0" advTm="18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6243" y="1202085"/>
            <a:ext cx="19729661" cy="218521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SR-RESNET </a:t>
            </a:r>
            <a:r>
              <a:rPr lang="en-US" sz="16000">
                <a:solidFill>
                  <a:schemeClr val="accent1"/>
                </a:solidFill>
                <a:latin typeface="DIN Condensed" pitchFamily="2" charset="0"/>
              </a:rPr>
              <a:t>RESULTS</a:t>
            </a:r>
            <a:endParaRPr lang="ru-RU" sz="16000">
              <a:solidFill>
                <a:schemeClr val="accent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06532" y="4038600"/>
            <a:ext cx="6502400" cy="6502400"/>
          </a:xfrm>
          <a:prstGeom prst="rect">
            <a:avLst/>
          </a:prstGeom>
        </p:spPr>
      </p:pic>
      <p:sp>
        <p:nvSpPr>
          <p:cNvPr id="6" name="TextBox 5">
            <a:extLst>
              <a:ext uri="{FF2B5EF4-FFF2-40B4-BE49-F238E27FC236}">
                <a16:creationId xmlns:a16="http://schemas.microsoft.com/office/drawing/2014/main" id="{F30F322C-4565-BB4A-B6AC-9E89897D6D54}"/>
              </a:ext>
            </a:extLst>
          </p:cNvPr>
          <p:cNvSpPr txBox="1"/>
          <p:nvPr/>
        </p:nvSpPr>
        <p:spPr>
          <a:xfrm>
            <a:off x="18026516" y="10737093"/>
            <a:ext cx="3262432" cy="1200329"/>
          </a:xfrm>
          <a:prstGeom prst="rect">
            <a:avLst/>
          </a:prstGeom>
          <a:noFill/>
        </p:spPr>
        <p:txBody>
          <a:bodyPr wrap="none" rtlCol="0">
            <a:spAutoFit/>
          </a:bodyPr>
          <a:lstStyle/>
          <a:p>
            <a:r>
              <a:rPr lang="en-US" sz="7200"/>
              <a:t>Original</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843" y="4038601"/>
            <a:ext cx="6502399" cy="6502399"/>
          </a:xfrm>
          <a:prstGeom prst="rect">
            <a:avLst/>
          </a:prstGeom>
        </p:spPr>
      </p:pic>
      <p:sp>
        <p:nvSpPr>
          <p:cNvPr id="8" name="TextBox 7">
            <a:extLst>
              <a:ext uri="{FF2B5EF4-FFF2-40B4-BE49-F238E27FC236}">
                <a16:creationId xmlns:a16="http://schemas.microsoft.com/office/drawing/2014/main" id="{F30F322C-4565-BB4A-B6AC-9E89897D6D54}"/>
              </a:ext>
            </a:extLst>
          </p:cNvPr>
          <p:cNvSpPr txBox="1"/>
          <p:nvPr/>
        </p:nvSpPr>
        <p:spPr>
          <a:xfrm>
            <a:off x="1773312" y="10737093"/>
            <a:ext cx="5519460" cy="1200329"/>
          </a:xfrm>
          <a:prstGeom prst="rect">
            <a:avLst/>
          </a:prstGeom>
          <a:noFill/>
        </p:spPr>
        <p:txBody>
          <a:bodyPr wrap="none" rtlCol="0">
            <a:spAutoFit/>
          </a:bodyPr>
          <a:lstStyle/>
          <a:p>
            <a:r>
              <a:rPr lang="en-US" sz="7200"/>
              <a:t>Downsampled</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4188" y="4038600"/>
            <a:ext cx="6502400" cy="6502400"/>
          </a:xfrm>
          <a:prstGeom prst="rect">
            <a:avLst/>
          </a:prstGeom>
        </p:spPr>
      </p:pic>
      <p:sp>
        <p:nvSpPr>
          <p:cNvPr id="10" name="TextBox 9">
            <a:extLst>
              <a:ext uri="{FF2B5EF4-FFF2-40B4-BE49-F238E27FC236}">
                <a16:creationId xmlns:a16="http://schemas.microsoft.com/office/drawing/2014/main" id="{F30F322C-4565-BB4A-B6AC-9E89897D6D54}"/>
              </a:ext>
            </a:extLst>
          </p:cNvPr>
          <p:cNvSpPr txBox="1"/>
          <p:nvPr/>
        </p:nvSpPr>
        <p:spPr>
          <a:xfrm>
            <a:off x="8809873" y="10737094"/>
            <a:ext cx="6571030" cy="1200329"/>
          </a:xfrm>
          <a:prstGeom prst="rect">
            <a:avLst/>
          </a:prstGeom>
          <a:noFill/>
        </p:spPr>
        <p:txBody>
          <a:bodyPr wrap="none" rtlCol="0">
            <a:spAutoFit/>
          </a:bodyPr>
          <a:lstStyle/>
          <a:p>
            <a:r>
              <a:rPr lang="en-US" sz="7200"/>
              <a:t>Super Resolution</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412450" y="12750800"/>
            <a:ext cx="812800" cy="812800"/>
          </a:xfrm>
          <a:prstGeom prst="rect">
            <a:avLst/>
          </a:prstGeom>
        </p:spPr>
      </p:pic>
      <p:sp>
        <p:nvSpPr>
          <p:cNvPr id="11" name="TextBox 10">
            <a:extLst>
              <a:ext uri="{FF2B5EF4-FFF2-40B4-BE49-F238E27FC236}">
                <a16:creationId xmlns:a16="http://schemas.microsoft.com/office/drawing/2014/main" id="{29FD4813-69C6-8F48-9A1C-939B7B1FFC2B}"/>
              </a:ext>
            </a:extLst>
          </p:cNvPr>
          <p:cNvSpPr txBox="1"/>
          <p:nvPr/>
        </p:nvSpPr>
        <p:spPr>
          <a:xfrm>
            <a:off x="22934869" y="470840"/>
            <a:ext cx="2748104" cy="1938992"/>
          </a:xfrm>
          <a:prstGeom prst="rect">
            <a:avLst/>
          </a:prstGeom>
          <a:noFill/>
        </p:spPr>
        <p:txBody>
          <a:bodyPr wrap="square" rtlCol="0">
            <a:spAutoFit/>
          </a:bodyPr>
          <a:lstStyle/>
          <a:p>
            <a:r>
              <a:rPr lang="en-US" sz="6000"/>
              <a:t>21</a:t>
            </a:r>
          </a:p>
          <a:p>
            <a:endParaRPr lang="en-US" sz="6000"/>
          </a:p>
        </p:txBody>
      </p:sp>
    </p:spTree>
    <p:extLst>
      <p:ext uri="{BB962C8B-B14F-4D97-AF65-F5344CB8AC3E}">
        <p14:creationId xmlns:p14="http://schemas.microsoft.com/office/powerpoint/2010/main" val="1925829310"/>
      </p:ext>
    </p:extLst>
  </p:cSld>
  <p:clrMapOvr>
    <a:masterClrMapping/>
  </p:clrMapOvr>
  <mc:AlternateContent xmlns:mc="http://schemas.openxmlformats.org/markup-compatibility/2006" xmlns:p14="http://schemas.microsoft.com/office/powerpoint/2010/main">
    <mc:Choice Requires="p14">
      <p:transition p14:dur="0" advClick="0" advTm="13310"/>
    </mc:Choice>
    <mc:Fallback xmlns="">
      <p:transition advClick="0" advTm="13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6243" y="1202085"/>
            <a:ext cx="19729661" cy="2185214"/>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SRGAN </a:t>
            </a:r>
            <a:r>
              <a:rPr lang="en-US" sz="16000">
                <a:solidFill>
                  <a:schemeClr val="accent1"/>
                </a:solidFill>
                <a:latin typeface="DIN Condensed" pitchFamily="2" charset="0"/>
              </a:rPr>
              <a:t>RESULTS</a:t>
            </a:r>
            <a:endParaRPr lang="ru-RU" sz="16000">
              <a:solidFill>
                <a:schemeClr val="accent1"/>
              </a:solidFill>
            </a:endParaRPr>
          </a:p>
        </p:txBody>
      </p:sp>
      <p:sp>
        <p:nvSpPr>
          <p:cNvPr id="6" name="TextBox 5">
            <a:extLst>
              <a:ext uri="{FF2B5EF4-FFF2-40B4-BE49-F238E27FC236}">
                <a16:creationId xmlns:a16="http://schemas.microsoft.com/office/drawing/2014/main" id="{F30F322C-4565-BB4A-B6AC-9E89897D6D54}"/>
              </a:ext>
            </a:extLst>
          </p:cNvPr>
          <p:cNvSpPr txBox="1"/>
          <p:nvPr/>
        </p:nvSpPr>
        <p:spPr>
          <a:xfrm>
            <a:off x="18060832" y="10737092"/>
            <a:ext cx="3262432" cy="1200329"/>
          </a:xfrm>
          <a:prstGeom prst="rect">
            <a:avLst/>
          </a:prstGeom>
          <a:noFill/>
        </p:spPr>
        <p:txBody>
          <a:bodyPr wrap="none" rtlCol="0">
            <a:spAutoFit/>
          </a:bodyPr>
          <a:lstStyle/>
          <a:p>
            <a:r>
              <a:rPr lang="en-US" sz="7200"/>
              <a:t>Original</a:t>
            </a:r>
          </a:p>
        </p:txBody>
      </p:sp>
      <p:sp>
        <p:nvSpPr>
          <p:cNvPr id="8" name="TextBox 7">
            <a:extLst>
              <a:ext uri="{FF2B5EF4-FFF2-40B4-BE49-F238E27FC236}">
                <a16:creationId xmlns:a16="http://schemas.microsoft.com/office/drawing/2014/main" id="{F30F322C-4565-BB4A-B6AC-9E89897D6D54}"/>
              </a:ext>
            </a:extLst>
          </p:cNvPr>
          <p:cNvSpPr txBox="1"/>
          <p:nvPr/>
        </p:nvSpPr>
        <p:spPr>
          <a:xfrm>
            <a:off x="1733536" y="10737093"/>
            <a:ext cx="5519460" cy="1200329"/>
          </a:xfrm>
          <a:prstGeom prst="rect">
            <a:avLst/>
          </a:prstGeom>
          <a:noFill/>
        </p:spPr>
        <p:txBody>
          <a:bodyPr wrap="none" rtlCol="0">
            <a:spAutoFit/>
          </a:bodyPr>
          <a:lstStyle/>
          <a:p>
            <a:r>
              <a:rPr lang="en-US" sz="7200"/>
              <a:t>Downsampled</a:t>
            </a:r>
          </a:p>
        </p:txBody>
      </p:sp>
      <p:sp>
        <p:nvSpPr>
          <p:cNvPr id="10" name="TextBox 9">
            <a:extLst>
              <a:ext uri="{FF2B5EF4-FFF2-40B4-BE49-F238E27FC236}">
                <a16:creationId xmlns:a16="http://schemas.microsoft.com/office/drawing/2014/main" id="{F30F322C-4565-BB4A-B6AC-9E89897D6D54}"/>
              </a:ext>
            </a:extLst>
          </p:cNvPr>
          <p:cNvSpPr txBox="1"/>
          <p:nvPr/>
        </p:nvSpPr>
        <p:spPr>
          <a:xfrm>
            <a:off x="8809873" y="10737094"/>
            <a:ext cx="6571030" cy="1200329"/>
          </a:xfrm>
          <a:prstGeom prst="rect">
            <a:avLst/>
          </a:prstGeom>
          <a:noFill/>
        </p:spPr>
        <p:txBody>
          <a:bodyPr wrap="none" rtlCol="0">
            <a:spAutoFit/>
          </a:bodyPr>
          <a:lstStyle/>
          <a:p>
            <a:r>
              <a:rPr lang="en-US" sz="7200"/>
              <a:t>Super Resolution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0848" y="3805534"/>
            <a:ext cx="6502400" cy="65024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4188" y="3816458"/>
            <a:ext cx="6502400" cy="6502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6604" y="3805534"/>
            <a:ext cx="6513324" cy="6513324"/>
          </a:xfrm>
          <a:prstGeom prst="rect">
            <a:avLst/>
          </a:prstGeom>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412450" y="12750800"/>
            <a:ext cx="812800" cy="812800"/>
          </a:xfrm>
          <a:prstGeom prst="rect">
            <a:avLst/>
          </a:prstGeom>
        </p:spPr>
      </p:pic>
      <p:sp>
        <p:nvSpPr>
          <p:cNvPr id="13" name="TextBox 12">
            <a:extLst>
              <a:ext uri="{FF2B5EF4-FFF2-40B4-BE49-F238E27FC236}">
                <a16:creationId xmlns:a16="http://schemas.microsoft.com/office/drawing/2014/main" id="{29FD4813-69C6-8F48-9A1C-939B7B1FFC2B}"/>
              </a:ext>
            </a:extLst>
          </p:cNvPr>
          <p:cNvSpPr txBox="1"/>
          <p:nvPr/>
        </p:nvSpPr>
        <p:spPr>
          <a:xfrm>
            <a:off x="22934869" y="470840"/>
            <a:ext cx="2748104" cy="1938992"/>
          </a:xfrm>
          <a:prstGeom prst="rect">
            <a:avLst/>
          </a:prstGeom>
          <a:noFill/>
        </p:spPr>
        <p:txBody>
          <a:bodyPr wrap="square" rtlCol="0">
            <a:spAutoFit/>
          </a:bodyPr>
          <a:lstStyle/>
          <a:p>
            <a:r>
              <a:rPr lang="en-US" sz="6000"/>
              <a:t>22</a:t>
            </a:r>
          </a:p>
          <a:p>
            <a:endParaRPr lang="en-US" sz="6000"/>
          </a:p>
        </p:txBody>
      </p:sp>
    </p:spTree>
    <p:extLst>
      <p:ext uri="{BB962C8B-B14F-4D97-AF65-F5344CB8AC3E}">
        <p14:creationId xmlns:p14="http://schemas.microsoft.com/office/powerpoint/2010/main" val="1522395807"/>
      </p:ext>
    </p:extLst>
  </p:cSld>
  <p:clrMapOvr>
    <a:masterClrMapping/>
  </p:clrMapOvr>
  <mc:AlternateContent xmlns:mc="http://schemas.openxmlformats.org/markup-compatibility/2006" xmlns:p14="http://schemas.microsoft.com/office/powerpoint/2010/main">
    <mc:Choice Requires="p14">
      <p:transition p14:dur="0" advClick="0" advTm="22600"/>
    </mc:Choice>
    <mc:Fallback xmlns="">
      <p:transition advClick="0" advTm="22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292225" y="3524071"/>
            <a:ext cx="2971800" cy="485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Прямоугольник 9">
            <a:extLst>
              <a:ext uri="{FF2B5EF4-FFF2-40B4-BE49-F238E27FC236}">
                <a16:creationId xmlns:a16="http://schemas.microsoft.com/office/drawing/2014/main" id="{0739350A-8CCC-B84E-AF17-2D7A70C58FE8}"/>
              </a:ext>
            </a:extLst>
          </p:cNvPr>
          <p:cNvSpPr/>
          <p:nvPr/>
        </p:nvSpPr>
        <p:spPr>
          <a:xfrm>
            <a:off x="1292225" y="9067800"/>
            <a:ext cx="2971800" cy="36997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381CE9C-E812-984E-AE40-EDAEC8C855CB}"/>
              </a:ext>
            </a:extLst>
          </p:cNvPr>
          <p:cNvSpPr txBox="1"/>
          <p:nvPr/>
        </p:nvSpPr>
        <p:spPr>
          <a:xfrm>
            <a:off x="5733894" y="4664845"/>
            <a:ext cx="17201632" cy="707886"/>
          </a:xfrm>
          <a:prstGeom prst="rect">
            <a:avLst/>
          </a:prstGeom>
          <a:noFill/>
        </p:spPr>
        <p:txBody>
          <a:bodyPr wrap="none" rtlCol="0">
            <a:spAutoFit/>
          </a:bodyPr>
          <a:lstStyle/>
          <a:p>
            <a:r>
              <a:rPr lang="en-US" sz="4000" b="1"/>
              <a:t>Limited memory:</a:t>
            </a:r>
            <a:r>
              <a:rPr lang="en-US" sz="4000"/>
              <a:t> resulting in reduced batch size and removal of 1024 dense layer.</a:t>
            </a:r>
          </a:p>
        </p:txBody>
      </p:sp>
      <p:sp>
        <p:nvSpPr>
          <p:cNvPr id="24" name="Rectangle 23">
            <a:extLst>
              <a:ext uri="{FF2B5EF4-FFF2-40B4-BE49-F238E27FC236}">
                <a16:creationId xmlns:a16="http://schemas.microsoft.com/office/drawing/2014/main" id="{ED56FEF3-12B7-EE4D-B242-EBFA510908EC}"/>
              </a:ext>
            </a:extLst>
          </p:cNvPr>
          <p:cNvSpPr/>
          <p:nvPr/>
        </p:nvSpPr>
        <p:spPr>
          <a:xfrm>
            <a:off x="4966548" y="4861139"/>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5" name="TextBox 24">
            <a:extLst>
              <a:ext uri="{FF2B5EF4-FFF2-40B4-BE49-F238E27FC236}">
                <a16:creationId xmlns:a16="http://schemas.microsoft.com/office/drawing/2014/main" id="{52EFF650-57BB-C842-9585-27422DF34742}"/>
              </a:ext>
            </a:extLst>
          </p:cNvPr>
          <p:cNvSpPr txBox="1"/>
          <p:nvPr/>
        </p:nvSpPr>
        <p:spPr>
          <a:xfrm>
            <a:off x="4890348" y="3256690"/>
            <a:ext cx="8438038" cy="923330"/>
          </a:xfrm>
          <a:prstGeom prst="rect">
            <a:avLst/>
          </a:prstGeom>
          <a:noFill/>
        </p:spPr>
        <p:txBody>
          <a:bodyPr wrap="square" rtlCol="0">
            <a:spAutoFit/>
          </a:bodyPr>
          <a:lstStyle/>
          <a:p>
            <a:r>
              <a:rPr lang="en-US" sz="5400" spc="600">
                <a:solidFill>
                  <a:schemeClr val="tx2"/>
                </a:solidFill>
                <a:latin typeface="Montserrat" panose="00000500000000000000" pitchFamily="50" charset="0"/>
              </a:rPr>
              <a:t>ROADBLOCKS</a:t>
            </a:r>
          </a:p>
        </p:txBody>
      </p:sp>
      <p:cxnSp>
        <p:nvCxnSpPr>
          <p:cNvPr id="26" name="Прямая соединительная линия 7">
            <a:extLst>
              <a:ext uri="{FF2B5EF4-FFF2-40B4-BE49-F238E27FC236}">
                <a16:creationId xmlns:a16="http://schemas.microsoft.com/office/drawing/2014/main" id="{CBD25A1E-DBE9-314F-B03F-3D52FD369910}"/>
              </a:ext>
            </a:extLst>
          </p:cNvPr>
          <p:cNvCxnSpPr>
            <a:cxnSpLocks/>
          </p:cNvCxnSpPr>
          <p:nvPr/>
        </p:nvCxnSpPr>
        <p:spPr>
          <a:xfrm flipV="1">
            <a:off x="4966548" y="4180020"/>
            <a:ext cx="805703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BAC44AB-59FA-E34E-9373-4A90C0405781}"/>
              </a:ext>
            </a:extLst>
          </p:cNvPr>
          <p:cNvSpPr txBox="1"/>
          <p:nvPr/>
        </p:nvSpPr>
        <p:spPr>
          <a:xfrm>
            <a:off x="6707289" y="5641995"/>
            <a:ext cx="9156161" cy="707886"/>
          </a:xfrm>
          <a:prstGeom prst="rect">
            <a:avLst/>
          </a:prstGeom>
          <a:noFill/>
        </p:spPr>
        <p:txBody>
          <a:bodyPr wrap="none" rtlCol="0">
            <a:spAutoFit/>
          </a:bodyPr>
          <a:lstStyle/>
          <a:p>
            <a:r>
              <a:rPr lang="en-US" sz="4000" i="1"/>
              <a:t>Potential solution</a:t>
            </a:r>
            <a:r>
              <a:rPr lang="en-US" sz="4000"/>
              <a:t>: better computing power.</a:t>
            </a:r>
          </a:p>
        </p:txBody>
      </p:sp>
      <p:sp>
        <p:nvSpPr>
          <p:cNvPr id="28" name="Rectangle 27">
            <a:extLst>
              <a:ext uri="{FF2B5EF4-FFF2-40B4-BE49-F238E27FC236}">
                <a16:creationId xmlns:a16="http://schemas.microsoft.com/office/drawing/2014/main" id="{EFF51A07-BF84-444D-8A8D-BDE425BB8C5D}"/>
              </a:ext>
            </a:extLst>
          </p:cNvPr>
          <p:cNvSpPr/>
          <p:nvPr/>
        </p:nvSpPr>
        <p:spPr>
          <a:xfrm>
            <a:off x="5939943" y="5832127"/>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9" name="TextBox 28">
            <a:extLst>
              <a:ext uri="{FF2B5EF4-FFF2-40B4-BE49-F238E27FC236}">
                <a16:creationId xmlns:a16="http://schemas.microsoft.com/office/drawing/2014/main" id="{85F0D440-5946-924F-A5B5-291A7DC0D504}"/>
              </a:ext>
            </a:extLst>
          </p:cNvPr>
          <p:cNvSpPr txBox="1"/>
          <p:nvPr/>
        </p:nvSpPr>
        <p:spPr>
          <a:xfrm>
            <a:off x="5733894" y="6578972"/>
            <a:ext cx="12938222" cy="707886"/>
          </a:xfrm>
          <a:prstGeom prst="rect">
            <a:avLst/>
          </a:prstGeom>
          <a:noFill/>
        </p:spPr>
        <p:txBody>
          <a:bodyPr wrap="none" rtlCol="0">
            <a:spAutoFit/>
          </a:bodyPr>
          <a:lstStyle/>
          <a:p>
            <a:r>
              <a:rPr lang="en-US" sz="4000" b="1"/>
              <a:t>Overfitting: </a:t>
            </a:r>
            <a:r>
              <a:rPr lang="en-US" sz="4000"/>
              <a:t>resulting in worse performance on unseen data.  </a:t>
            </a:r>
          </a:p>
        </p:txBody>
      </p:sp>
      <p:sp>
        <p:nvSpPr>
          <p:cNvPr id="30" name="Rectangle 29">
            <a:extLst>
              <a:ext uri="{FF2B5EF4-FFF2-40B4-BE49-F238E27FC236}">
                <a16:creationId xmlns:a16="http://schemas.microsoft.com/office/drawing/2014/main" id="{26B2B0CC-D1B9-3240-BC89-59D18E37CFB7}"/>
              </a:ext>
            </a:extLst>
          </p:cNvPr>
          <p:cNvSpPr/>
          <p:nvPr/>
        </p:nvSpPr>
        <p:spPr>
          <a:xfrm>
            <a:off x="4966548" y="6775266"/>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3" name="TextBox 32">
            <a:extLst>
              <a:ext uri="{FF2B5EF4-FFF2-40B4-BE49-F238E27FC236}">
                <a16:creationId xmlns:a16="http://schemas.microsoft.com/office/drawing/2014/main" id="{039C93C1-2F50-0D47-9B35-511212B1C301}"/>
              </a:ext>
            </a:extLst>
          </p:cNvPr>
          <p:cNvSpPr txBox="1"/>
          <p:nvPr/>
        </p:nvSpPr>
        <p:spPr>
          <a:xfrm>
            <a:off x="6707289" y="7556122"/>
            <a:ext cx="10463505" cy="707886"/>
          </a:xfrm>
          <a:prstGeom prst="rect">
            <a:avLst/>
          </a:prstGeom>
          <a:noFill/>
        </p:spPr>
        <p:txBody>
          <a:bodyPr wrap="none" rtlCol="0">
            <a:spAutoFit/>
          </a:bodyPr>
          <a:lstStyle/>
          <a:p>
            <a:r>
              <a:rPr lang="en-US" sz="4000" i="1"/>
              <a:t>Potential solution</a:t>
            </a:r>
            <a:r>
              <a:rPr lang="en-US" sz="4000"/>
              <a:t>: regularization, dropout layers. </a:t>
            </a:r>
          </a:p>
        </p:txBody>
      </p:sp>
      <p:sp>
        <p:nvSpPr>
          <p:cNvPr id="34" name="Rectangle 33">
            <a:extLst>
              <a:ext uri="{FF2B5EF4-FFF2-40B4-BE49-F238E27FC236}">
                <a16:creationId xmlns:a16="http://schemas.microsoft.com/office/drawing/2014/main" id="{576C9691-57D9-9646-AB56-0E18C4A6C0FA}"/>
              </a:ext>
            </a:extLst>
          </p:cNvPr>
          <p:cNvSpPr/>
          <p:nvPr/>
        </p:nvSpPr>
        <p:spPr>
          <a:xfrm>
            <a:off x="5939943" y="774625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7" name="TextBox 36">
            <a:extLst>
              <a:ext uri="{FF2B5EF4-FFF2-40B4-BE49-F238E27FC236}">
                <a16:creationId xmlns:a16="http://schemas.microsoft.com/office/drawing/2014/main" id="{F3653860-9055-2442-8F1D-7AB8E5E88418}"/>
              </a:ext>
            </a:extLst>
          </p:cNvPr>
          <p:cNvSpPr txBox="1"/>
          <p:nvPr/>
        </p:nvSpPr>
        <p:spPr>
          <a:xfrm>
            <a:off x="5733894" y="10291769"/>
            <a:ext cx="10226133" cy="707886"/>
          </a:xfrm>
          <a:prstGeom prst="rect">
            <a:avLst/>
          </a:prstGeom>
          <a:noFill/>
        </p:spPr>
        <p:txBody>
          <a:bodyPr wrap="none" rtlCol="0">
            <a:spAutoFit/>
          </a:bodyPr>
          <a:lstStyle/>
          <a:p>
            <a:r>
              <a:rPr lang="en-US" sz="4000"/>
              <a:t>Limited batch size, removal of 1024 dense layer.</a:t>
            </a:r>
            <a:endParaRPr lang="en-US" sz="4000" b="1"/>
          </a:p>
        </p:txBody>
      </p:sp>
      <p:sp>
        <p:nvSpPr>
          <p:cNvPr id="38" name="Rectangle 37">
            <a:extLst>
              <a:ext uri="{FF2B5EF4-FFF2-40B4-BE49-F238E27FC236}">
                <a16:creationId xmlns:a16="http://schemas.microsoft.com/office/drawing/2014/main" id="{289375D2-576A-F441-B3FE-62206BF7C8D2}"/>
              </a:ext>
            </a:extLst>
          </p:cNvPr>
          <p:cNvSpPr/>
          <p:nvPr/>
        </p:nvSpPr>
        <p:spPr>
          <a:xfrm>
            <a:off x="4966548" y="1048806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9" name="TextBox 38">
            <a:extLst>
              <a:ext uri="{FF2B5EF4-FFF2-40B4-BE49-F238E27FC236}">
                <a16:creationId xmlns:a16="http://schemas.microsoft.com/office/drawing/2014/main" id="{A195C391-BF6C-BC44-902A-A13A1F3D8CB7}"/>
              </a:ext>
            </a:extLst>
          </p:cNvPr>
          <p:cNvSpPr txBox="1"/>
          <p:nvPr/>
        </p:nvSpPr>
        <p:spPr>
          <a:xfrm>
            <a:off x="4890348" y="8824620"/>
            <a:ext cx="14520754" cy="923330"/>
          </a:xfrm>
          <a:prstGeom prst="rect">
            <a:avLst/>
          </a:prstGeom>
          <a:noFill/>
        </p:spPr>
        <p:txBody>
          <a:bodyPr wrap="square" rtlCol="0">
            <a:spAutoFit/>
          </a:bodyPr>
          <a:lstStyle/>
          <a:p>
            <a:r>
              <a:rPr lang="en-US" sz="5400" spc="600">
                <a:solidFill>
                  <a:schemeClr val="tx2"/>
                </a:solidFill>
                <a:latin typeface="Montserrat" panose="00000500000000000000" pitchFamily="50" charset="0"/>
              </a:rPr>
              <a:t>WHY SR-RESNET OUTPERFORMED SRGAN</a:t>
            </a:r>
          </a:p>
        </p:txBody>
      </p:sp>
      <p:cxnSp>
        <p:nvCxnSpPr>
          <p:cNvPr id="40" name="Прямая соединительная линия 7">
            <a:extLst>
              <a:ext uri="{FF2B5EF4-FFF2-40B4-BE49-F238E27FC236}">
                <a16:creationId xmlns:a16="http://schemas.microsoft.com/office/drawing/2014/main" id="{E0E9039E-DEBF-F846-8C07-CE1E3E58EEB5}"/>
              </a:ext>
            </a:extLst>
          </p:cNvPr>
          <p:cNvCxnSpPr>
            <a:cxnSpLocks/>
          </p:cNvCxnSpPr>
          <p:nvPr/>
        </p:nvCxnSpPr>
        <p:spPr>
          <a:xfrm flipV="1">
            <a:off x="4966548" y="9697150"/>
            <a:ext cx="162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298E4E4-82CB-2F46-A847-C22A89974F1F}"/>
              </a:ext>
            </a:extLst>
          </p:cNvPr>
          <p:cNvSpPr txBox="1"/>
          <p:nvPr/>
        </p:nvSpPr>
        <p:spPr>
          <a:xfrm>
            <a:off x="5733894" y="11286188"/>
            <a:ext cx="4613764" cy="707886"/>
          </a:xfrm>
          <a:prstGeom prst="rect">
            <a:avLst/>
          </a:prstGeom>
          <a:noFill/>
        </p:spPr>
        <p:txBody>
          <a:bodyPr wrap="none" rtlCol="0">
            <a:spAutoFit/>
          </a:bodyPr>
          <a:lstStyle/>
          <a:p>
            <a:r>
              <a:rPr lang="en-US" sz="4000"/>
              <a:t>Only used 50 epochs.</a:t>
            </a:r>
            <a:endParaRPr lang="en-US" sz="4000" b="1"/>
          </a:p>
        </p:txBody>
      </p:sp>
      <p:sp>
        <p:nvSpPr>
          <p:cNvPr id="42" name="Rectangle 41">
            <a:extLst>
              <a:ext uri="{FF2B5EF4-FFF2-40B4-BE49-F238E27FC236}">
                <a16:creationId xmlns:a16="http://schemas.microsoft.com/office/drawing/2014/main" id="{C2F19EA0-763E-B04B-9B97-DA9C7BD97D0E}"/>
              </a:ext>
            </a:extLst>
          </p:cNvPr>
          <p:cNvSpPr/>
          <p:nvPr/>
        </p:nvSpPr>
        <p:spPr>
          <a:xfrm>
            <a:off x="4966548" y="1147632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 name="Прямоугольник 12">
            <a:extLst>
              <a:ext uri="{FF2B5EF4-FFF2-40B4-BE49-F238E27FC236}">
                <a16:creationId xmlns:a16="http://schemas.microsoft.com/office/drawing/2014/main" id="{5DC2BC85-9413-CB48-8145-75FCA828E75C}"/>
              </a:ext>
            </a:extLst>
          </p:cNvPr>
          <p:cNvSpPr/>
          <p:nvPr/>
        </p:nvSpPr>
        <p:spPr>
          <a:xfrm>
            <a:off x="-79375" y="-58227"/>
            <a:ext cx="14001043"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9">
            <a:extLst>
              <a:ext uri="{FF2B5EF4-FFF2-40B4-BE49-F238E27FC236}">
                <a16:creationId xmlns:a16="http://schemas.microsoft.com/office/drawing/2014/main" id="{CD46C895-39D2-A044-A53A-ED086D62F6FB}"/>
              </a:ext>
            </a:extLst>
          </p:cNvPr>
          <p:cNvSpPr txBox="1"/>
          <p:nvPr/>
        </p:nvSpPr>
        <p:spPr>
          <a:xfrm>
            <a:off x="-738167" y="747776"/>
            <a:ext cx="14004219" cy="2554545"/>
          </a:xfrm>
          <a:prstGeom prst="rect">
            <a:avLst/>
          </a:prstGeom>
          <a:noFill/>
        </p:spPr>
        <p:txBody>
          <a:bodyPr wrap="square" rtlCol="0">
            <a:spAutoFit/>
          </a:bodyPr>
          <a:lstStyle/>
          <a:p>
            <a:pPr algn="ctr"/>
            <a:r>
              <a:rPr lang="en-US" sz="16000">
                <a:solidFill>
                  <a:schemeClr val="bg2"/>
                </a:solidFill>
                <a:latin typeface="DIN Condensed" pitchFamily="2" charset="0"/>
              </a:rPr>
              <a:t>DISCUSSION</a:t>
            </a:r>
            <a:endParaRPr lang="ru-RU" sz="16000">
              <a:solidFill>
                <a:schemeClr val="bg2"/>
              </a:solidFill>
            </a:endParaRPr>
          </a:p>
        </p:txBody>
      </p:sp>
      <p:sp>
        <p:nvSpPr>
          <p:cNvPr id="32" name="Right Triangle 10">
            <a:extLst>
              <a:ext uri="{FF2B5EF4-FFF2-40B4-BE49-F238E27FC236}">
                <a16:creationId xmlns:a16="http://schemas.microsoft.com/office/drawing/2014/main" id="{113DD472-B721-0845-8518-2EE899EBDBC0}"/>
              </a:ext>
            </a:extLst>
          </p:cNvPr>
          <p:cNvSpPr/>
          <p:nvPr/>
        </p:nvSpPr>
        <p:spPr>
          <a:xfrm flipH="1">
            <a:off x="11884025" y="0"/>
            <a:ext cx="2057400" cy="26849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7F4D73BC-E5CA-5542-B361-1AC6753E9FA9}"/>
              </a:ext>
            </a:extLst>
          </p:cNvPr>
          <p:cNvPicPr>
            <a:picLocks noChangeAspect="1"/>
          </p:cNvPicPr>
          <p:nvPr>
            <a:audioFile r:link="rId1"/>
            <p:extLst>
              <p:ext uri="{DAA4B4D4-6D71-4841-9C94-3DE7FCFB9230}">
                <p14:media xmlns:p14="http://schemas.microsoft.com/office/powerpoint/2010/main" r:embed="rId2">
                  <p14:trim st="383272.6633" end="3479.4611"/>
                </p14:media>
              </p:ext>
            </p:extLst>
          </p:nvPr>
        </p:nvPicPr>
        <p:blipFill>
          <a:blip r:embed="rId5"/>
          <a:stretch>
            <a:fillRect/>
          </a:stretch>
        </p:blipFill>
        <p:spPr>
          <a:xfrm>
            <a:off x="23348950" y="12687300"/>
            <a:ext cx="812800" cy="812800"/>
          </a:xfrm>
          <a:prstGeom prst="rect">
            <a:avLst/>
          </a:prstGeom>
        </p:spPr>
      </p:pic>
      <p:sp>
        <p:nvSpPr>
          <p:cNvPr id="35" name="TextBox 34">
            <a:extLst>
              <a:ext uri="{FF2B5EF4-FFF2-40B4-BE49-F238E27FC236}">
                <a16:creationId xmlns:a16="http://schemas.microsoft.com/office/drawing/2014/main" id="{29FD4813-69C6-8F48-9A1C-939B7B1FFC2B}"/>
              </a:ext>
            </a:extLst>
          </p:cNvPr>
          <p:cNvSpPr txBox="1"/>
          <p:nvPr/>
        </p:nvSpPr>
        <p:spPr>
          <a:xfrm>
            <a:off x="22934869" y="470840"/>
            <a:ext cx="2748104" cy="1938992"/>
          </a:xfrm>
          <a:prstGeom prst="rect">
            <a:avLst/>
          </a:prstGeom>
          <a:noFill/>
        </p:spPr>
        <p:txBody>
          <a:bodyPr wrap="square" rtlCol="0">
            <a:spAutoFit/>
          </a:bodyPr>
          <a:lstStyle/>
          <a:p>
            <a:r>
              <a:rPr lang="en-US" sz="6000"/>
              <a:t>23</a:t>
            </a:r>
          </a:p>
          <a:p>
            <a:endParaRPr lang="en-US" sz="6000"/>
          </a:p>
        </p:txBody>
      </p:sp>
    </p:spTree>
    <p:extLst>
      <p:ext uri="{BB962C8B-B14F-4D97-AF65-F5344CB8AC3E}">
        <p14:creationId xmlns:p14="http://schemas.microsoft.com/office/powerpoint/2010/main" val="3630500282"/>
      </p:ext>
    </p:extLst>
  </p:cSld>
  <p:clrMapOvr>
    <a:masterClrMapping/>
  </p:clrMapOvr>
  <mc:AlternateContent xmlns:mc="http://schemas.openxmlformats.org/markup-compatibility/2006" xmlns:p14="http://schemas.microsoft.com/office/powerpoint/2010/main">
    <mc:Choice Requires="p14">
      <p:transition p14:dur="0" advClick="0" advTm="72100"/>
    </mc:Choice>
    <mc:Fallback xmlns="">
      <p:transition advClick="0" advTm="7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4419600"/>
            <a:ext cx="24377649" cy="9296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Прямоугольник 12"/>
          <p:cNvSpPr/>
          <p:nvPr/>
        </p:nvSpPr>
        <p:spPr>
          <a:xfrm>
            <a:off x="1597497" y="0"/>
            <a:ext cx="14001043" cy="3672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594321" y="1788855"/>
            <a:ext cx="14004219" cy="2554545"/>
          </a:xfrm>
          <a:prstGeom prst="rect">
            <a:avLst/>
          </a:prstGeom>
          <a:noFill/>
        </p:spPr>
        <p:txBody>
          <a:bodyPr wrap="square" rtlCol="0">
            <a:spAutoFit/>
          </a:bodyPr>
          <a:lstStyle/>
          <a:p>
            <a:pPr algn="ctr"/>
            <a:r>
              <a:rPr lang="en-US" sz="16000">
                <a:solidFill>
                  <a:schemeClr val="bg2"/>
                </a:solidFill>
                <a:latin typeface="DIN Condensed" pitchFamily="2" charset="0"/>
              </a:rPr>
              <a:t>CONCLUSION</a:t>
            </a:r>
            <a:endParaRPr lang="ru-RU" sz="16000">
              <a:solidFill>
                <a:schemeClr val="bg2"/>
              </a:solidFill>
            </a:endParaRPr>
          </a:p>
        </p:txBody>
      </p:sp>
      <p:sp>
        <p:nvSpPr>
          <p:cNvPr id="24" name="Прямоугольник 23"/>
          <p:cNvSpPr/>
          <p:nvPr/>
        </p:nvSpPr>
        <p:spPr>
          <a:xfrm>
            <a:off x="1447801" y="4419600"/>
            <a:ext cx="21561424" cy="800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
            <a:extLst>
              <a:ext uri="{FF2B5EF4-FFF2-40B4-BE49-F238E27FC236}">
                <a16:creationId xmlns:a16="http://schemas.microsoft.com/office/drawing/2014/main" id="{1B6F930F-BD4B-F34C-B061-7F258A1DEC11}"/>
              </a:ext>
            </a:extLst>
          </p:cNvPr>
          <p:cNvSpPr txBox="1"/>
          <p:nvPr/>
        </p:nvSpPr>
        <p:spPr>
          <a:xfrm>
            <a:off x="3460794" y="5102459"/>
            <a:ext cx="13654059" cy="707886"/>
          </a:xfrm>
          <a:prstGeom prst="rect">
            <a:avLst/>
          </a:prstGeom>
          <a:noFill/>
        </p:spPr>
        <p:txBody>
          <a:bodyPr wrap="none" rtlCol="0">
            <a:spAutoFit/>
          </a:bodyPr>
          <a:lstStyle/>
          <a:p>
            <a:r>
              <a:rPr lang="en-US" sz="4000"/>
              <a:t>Medical images can be </a:t>
            </a:r>
            <a:r>
              <a:rPr lang="en-US" sz="4000" b="1"/>
              <a:t>unclear</a:t>
            </a:r>
            <a:r>
              <a:rPr lang="en-US" sz="4000"/>
              <a:t>,</a:t>
            </a:r>
            <a:r>
              <a:rPr lang="en-US" sz="4000" b="1"/>
              <a:t> </a:t>
            </a:r>
            <a:r>
              <a:rPr lang="en-US" sz="4000"/>
              <a:t>and equipment is very expensive.</a:t>
            </a:r>
          </a:p>
        </p:txBody>
      </p:sp>
      <p:sp>
        <p:nvSpPr>
          <p:cNvPr id="19" name="Rectangle 3">
            <a:extLst>
              <a:ext uri="{FF2B5EF4-FFF2-40B4-BE49-F238E27FC236}">
                <a16:creationId xmlns:a16="http://schemas.microsoft.com/office/drawing/2014/main" id="{5FB5401F-E775-9C45-89ED-810EDD725D3A}"/>
              </a:ext>
            </a:extLst>
          </p:cNvPr>
          <p:cNvSpPr/>
          <p:nvPr/>
        </p:nvSpPr>
        <p:spPr>
          <a:xfrm>
            <a:off x="2693452" y="5246011"/>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Rectangle 4">
            <a:extLst>
              <a:ext uri="{FF2B5EF4-FFF2-40B4-BE49-F238E27FC236}">
                <a16:creationId xmlns:a16="http://schemas.microsoft.com/office/drawing/2014/main" id="{7A8E68DC-F06C-7948-843B-413A4E28DA80}"/>
              </a:ext>
            </a:extLst>
          </p:cNvPr>
          <p:cNvSpPr/>
          <p:nvPr/>
        </p:nvSpPr>
        <p:spPr>
          <a:xfrm>
            <a:off x="2693452" y="697652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3" name="TextBox 5">
            <a:extLst>
              <a:ext uri="{FF2B5EF4-FFF2-40B4-BE49-F238E27FC236}">
                <a16:creationId xmlns:a16="http://schemas.microsoft.com/office/drawing/2014/main" id="{129CC7BD-8867-4947-8D6B-5E43B9A99292}"/>
              </a:ext>
            </a:extLst>
          </p:cNvPr>
          <p:cNvSpPr txBox="1"/>
          <p:nvPr/>
        </p:nvSpPr>
        <p:spPr>
          <a:xfrm>
            <a:off x="3460794" y="6701131"/>
            <a:ext cx="16974473" cy="804836"/>
          </a:xfrm>
          <a:prstGeom prst="rect">
            <a:avLst/>
          </a:prstGeom>
          <a:noFill/>
        </p:spPr>
        <p:txBody>
          <a:bodyPr wrap="square" rtlCol="0">
            <a:spAutoFit/>
          </a:bodyPr>
          <a:lstStyle/>
          <a:p>
            <a:pPr>
              <a:lnSpc>
                <a:spcPts val="6000"/>
              </a:lnSpc>
            </a:pPr>
            <a:r>
              <a:rPr lang="en-CA" sz="4000"/>
              <a:t>Our goal: to </a:t>
            </a:r>
            <a:r>
              <a:rPr lang="en-CA" sz="4000" b="1"/>
              <a:t>enhance</a:t>
            </a:r>
            <a:r>
              <a:rPr lang="en-CA" sz="4000"/>
              <a:t> the </a:t>
            </a:r>
            <a:r>
              <a:rPr lang="en-CA" sz="4000" b="1"/>
              <a:t>resolution</a:t>
            </a:r>
            <a:r>
              <a:rPr lang="en-CA" sz="4000"/>
              <a:t> of medical images using ML techniques.</a:t>
            </a:r>
            <a:endParaRPr lang="en-US" sz="4000"/>
          </a:p>
        </p:txBody>
      </p:sp>
      <p:sp>
        <p:nvSpPr>
          <p:cNvPr id="33" name="Rectangle 10">
            <a:extLst>
              <a:ext uri="{FF2B5EF4-FFF2-40B4-BE49-F238E27FC236}">
                <a16:creationId xmlns:a16="http://schemas.microsoft.com/office/drawing/2014/main" id="{07A4B2B0-07D6-124B-B489-DFD4DFD89C9A}"/>
              </a:ext>
            </a:extLst>
          </p:cNvPr>
          <p:cNvSpPr/>
          <p:nvPr/>
        </p:nvSpPr>
        <p:spPr>
          <a:xfrm>
            <a:off x="2693452" y="870704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4" name="TextBox 11">
            <a:extLst>
              <a:ext uri="{FF2B5EF4-FFF2-40B4-BE49-F238E27FC236}">
                <a16:creationId xmlns:a16="http://schemas.microsoft.com/office/drawing/2014/main" id="{7911E256-4816-0E4A-8617-8B973D57D0B3}"/>
              </a:ext>
            </a:extLst>
          </p:cNvPr>
          <p:cNvSpPr txBox="1"/>
          <p:nvPr/>
        </p:nvSpPr>
        <p:spPr>
          <a:xfrm>
            <a:off x="3460795" y="8381196"/>
            <a:ext cx="16974473" cy="804836"/>
          </a:xfrm>
          <a:prstGeom prst="rect">
            <a:avLst/>
          </a:prstGeom>
          <a:noFill/>
        </p:spPr>
        <p:txBody>
          <a:bodyPr wrap="square" rtlCol="0">
            <a:spAutoFit/>
          </a:bodyPr>
          <a:lstStyle/>
          <a:p>
            <a:pPr>
              <a:lnSpc>
                <a:spcPts val="6000"/>
              </a:lnSpc>
            </a:pPr>
            <a:r>
              <a:rPr lang="en-CA" sz="4000"/>
              <a:t>Our results: Bicubic Interpolation  &lt;&lt;  SRGAN  &lt;  SR-</a:t>
            </a:r>
            <a:r>
              <a:rPr lang="en-CA" sz="4000" err="1"/>
              <a:t>ResNet</a:t>
            </a:r>
            <a:r>
              <a:rPr lang="en-CA" sz="4000"/>
              <a:t>.</a:t>
            </a:r>
            <a:endParaRPr lang="en-US" sz="4000"/>
          </a:p>
        </p:txBody>
      </p:sp>
      <p:sp>
        <p:nvSpPr>
          <p:cNvPr id="35" name="Rectangle 14">
            <a:extLst>
              <a:ext uri="{FF2B5EF4-FFF2-40B4-BE49-F238E27FC236}">
                <a16:creationId xmlns:a16="http://schemas.microsoft.com/office/drawing/2014/main" id="{1121FD28-67B6-C64A-B359-925E7DA86C12}"/>
              </a:ext>
            </a:extLst>
          </p:cNvPr>
          <p:cNvSpPr/>
          <p:nvPr/>
        </p:nvSpPr>
        <p:spPr>
          <a:xfrm>
            <a:off x="2693452" y="1041354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3" name="TextBox 15">
            <a:extLst>
              <a:ext uri="{FF2B5EF4-FFF2-40B4-BE49-F238E27FC236}">
                <a16:creationId xmlns:a16="http://schemas.microsoft.com/office/drawing/2014/main" id="{7ADFA610-4BDA-114C-BDA4-42CC366985CB}"/>
              </a:ext>
            </a:extLst>
          </p:cNvPr>
          <p:cNvSpPr txBox="1"/>
          <p:nvPr/>
        </p:nvSpPr>
        <p:spPr>
          <a:xfrm>
            <a:off x="3460798" y="10141231"/>
            <a:ext cx="18101345" cy="804836"/>
          </a:xfrm>
          <a:prstGeom prst="rect">
            <a:avLst/>
          </a:prstGeom>
          <a:noFill/>
        </p:spPr>
        <p:txBody>
          <a:bodyPr wrap="square" rtlCol="0">
            <a:spAutoFit/>
          </a:bodyPr>
          <a:lstStyle/>
          <a:p>
            <a:pPr>
              <a:lnSpc>
                <a:spcPts val="6000"/>
              </a:lnSpc>
            </a:pPr>
            <a:r>
              <a:rPr lang="en-CA" sz="4000"/>
              <a:t>Overall, </a:t>
            </a:r>
            <a:r>
              <a:rPr lang="en-CA" sz="4000" b="1"/>
              <a:t>impressed</a:t>
            </a:r>
            <a:r>
              <a:rPr lang="en-CA" sz="4000"/>
              <a:t> with results and proof of concept shows strong </a:t>
            </a:r>
            <a:r>
              <a:rPr lang="en-CA" sz="4000" b="1"/>
              <a:t>potential</a:t>
            </a:r>
            <a:endParaRPr lang="en-US" sz="4000" b="1"/>
          </a:p>
        </p:txBody>
      </p:sp>
      <p:pic>
        <p:nvPicPr>
          <p:cNvPr id="2" name="Audio 1">
            <a:hlinkClick r:id="" action="ppaction://media"/>
            <a:extLst>
              <a:ext uri="{FF2B5EF4-FFF2-40B4-BE49-F238E27FC236}">
                <a16:creationId xmlns:a16="http://schemas.microsoft.com/office/drawing/2014/main" id="{ABB21F73-764F-8F43-9419-4F07265A144A}"/>
              </a:ext>
            </a:extLst>
          </p:cNvPr>
          <p:cNvPicPr>
            <a:picLocks noChangeAspect="1"/>
          </p:cNvPicPr>
          <p:nvPr>
            <a:audioFile r:link="rId1"/>
            <p:extLst>
              <p:ext uri="{DAA4B4D4-6D71-4841-9C94-3DE7FCFB9230}">
                <p14:media xmlns:p14="http://schemas.microsoft.com/office/powerpoint/2010/main" r:embed="rId2">
                  <p14:trim st="218526.4705" end="2057.7755"/>
                </p14:media>
              </p:ext>
            </p:extLst>
          </p:nvPr>
        </p:nvPicPr>
        <p:blipFill>
          <a:blip r:embed="rId5"/>
          <a:stretch>
            <a:fillRect/>
          </a:stretch>
        </p:blipFill>
        <p:spPr>
          <a:xfrm>
            <a:off x="23348950" y="12687300"/>
            <a:ext cx="812800" cy="812800"/>
          </a:xfrm>
          <a:prstGeom prst="rect">
            <a:avLst/>
          </a:prstGeom>
        </p:spPr>
      </p:pic>
      <p:sp>
        <p:nvSpPr>
          <p:cNvPr id="15" name="TextBox 14">
            <a:extLst>
              <a:ext uri="{FF2B5EF4-FFF2-40B4-BE49-F238E27FC236}">
                <a16:creationId xmlns:a16="http://schemas.microsoft.com/office/drawing/2014/main" id="{29FD4813-69C6-8F48-9A1C-939B7B1FFC2B}"/>
              </a:ext>
            </a:extLst>
          </p:cNvPr>
          <p:cNvSpPr txBox="1"/>
          <p:nvPr/>
        </p:nvSpPr>
        <p:spPr>
          <a:xfrm>
            <a:off x="22934869" y="470840"/>
            <a:ext cx="2748104" cy="1938992"/>
          </a:xfrm>
          <a:prstGeom prst="rect">
            <a:avLst/>
          </a:prstGeom>
          <a:noFill/>
        </p:spPr>
        <p:txBody>
          <a:bodyPr wrap="square" rtlCol="0">
            <a:spAutoFit/>
          </a:bodyPr>
          <a:lstStyle/>
          <a:p>
            <a:r>
              <a:rPr lang="en-US" sz="6000"/>
              <a:t>24</a:t>
            </a:r>
          </a:p>
          <a:p>
            <a:endParaRPr lang="en-US" sz="6000"/>
          </a:p>
        </p:txBody>
      </p:sp>
    </p:spTree>
    <p:extLst>
      <p:ext uri="{BB962C8B-B14F-4D97-AF65-F5344CB8AC3E}">
        <p14:creationId xmlns:p14="http://schemas.microsoft.com/office/powerpoint/2010/main" val="1385513611"/>
      </p:ext>
    </p:extLst>
  </p:cSld>
  <p:clrMapOvr>
    <a:masterClrMapping/>
  </p:clrMapOvr>
  <mc:AlternateContent xmlns:mc="http://schemas.openxmlformats.org/markup-compatibility/2006" xmlns:p14="http://schemas.microsoft.com/office/powerpoint/2010/main">
    <mc:Choice Requires="p14">
      <p:transition p14:dur="0" advClick="0" advTm="58100"/>
    </mc:Choice>
    <mc:Fallback xmlns="">
      <p:transition advClick="0" advTm="58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93CD0FF7-9B21-5B4F-B3C9-52C755C73E0D}"/>
              </a:ext>
            </a:extLst>
          </p:cNvPr>
          <p:cNvSpPr/>
          <p:nvPr/>
        </p:nvSpPr>
        <p:spPr>
          <a:xfrm>
            <a:off x="-20760" y="1676400"/>
            <a:ext cx="12971584" cy="1203959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рямоугольник 3"/>
          <p:cNvSpPr/>
          <p:nvPr/>
        </p:nvSpPr>
        <p:spPr>
          <a:xfrm>
            <a:off x="-20760" y="-2"/>
            <a:ext cx="24398410" cy="13716001"/>
          </a:xfrm>
          <a:prstGeom prst="rect">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1222376" y="9144002"/>
            <a:ext cx="26822400" cy="2461892"/>
          </a:xfrm>
          <a:prstGeom prst="rect">
            <a:avLst/>
          </a:prstGeom>
          <a:noFill/>
        </p:spPr>
        <p:txBody>
          <a:bodyPr wrap="square" rtlCol="0" anchor="t">
            <a:spAutoFit/>
          </a:bodyPr>
          <a:lstStyle/>
          <a:p>
            <a:pPr algn="ctr">
              <a:lnSpc>
                <a:spcPct val="85000"/>
              </a:lnSpc>
            </a:pPr>
            <a:r>
              <a:rPr lang="en-US" sz="18000">
                <a:solidFill>
                  <a:schemeClr val="bg1"/>
                </a:solidFill>
                <a:latin typeface="DIN Condensed" pitchFamily="2" charset="0"/>
              </a:rPr>
              <a:t>THANK YOU</a:t>
            </a:r>
            <a:endParaRPr lang="ru-RU" sz="18000">
              <a:solidFill>
                <a:schemeClr val="bg1"/>
              </a:solidFill>
            </a:endParaRPr>
          </a:p>
        </p:txBody>
      </p:sp>
      <p:sp>
        <p:nvSpPr>
          <p:cNvPr id="9" name="Прямоугольник 8"/>
          <p:cNvSpPr/>
          <p:nvPr/>
        </p:nvSpPr>
        <p:spPr>
          <a:xfrm>
            <a:off x="9045575" y="1142999"/>
            <a:ext cx="6286499" cy="63246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itting, table, food, white&#10;&#10;Description automatically generated">
            <a:extLst>
              <a:ext uri="{FF2B5EF4-FFF2-40B4-BE49-F238E27FC236}">
                <a16:creationId xmlns:a16="http://schemas.microsoft.com/office/drawing/2014/main" id="{9C80E4EF-E78E-854E-A247-F93CA4B79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248" y="1455226"/>
            <a:ext cx="5645152" cy="5645152"/>
          </a:xfrm>
          <a:prstGeom prst="rect">
            <a:avLst/>
          </a:prstGeom>
        </p:spPr>
      </p:pic>
      <p:pic>
        <p:nvPicPr>
          <p:cNvPr id="2" name="Audio 1">
            <a:hlinkClick r:id="" action="ppaction://media"/>
            <a:extLst>
              <a:ext uri="{FF2B5EF4-FFF2-40B4-BE49-F238E27FC236}">
                <a16:creationId xmlns:a16="http://schemas.microsoft.com/office/drawing/2014/main" id="{286A7E7D-16BE-9245-B2FC-43E13E5613A7}"/>
              </a:ext>
            </a:extLst>
          </p:cNvPr>
          <p:cNvPicPr>
            <a:picLocks noChangeAspect="1"/>
          </p:cNvPicPr>
          <p:nvPr>
            <a:audioFile r:link="rId1"/>
            <p:extLst>
              <p:ext uri="{DAA4B4D4-6D71-4841-9C94-3DE7FCFB9230}">
                <p14:media xmlns:p14="http://schemas.microsoft.com/office/powerpoint/2010/main" r:embed="rId2">
                  <p14:trim st="1086.7617" end="1723.5962"/>
                </p14:media>
              </p:ext>
            </p:extLst>
          </p:nvPr>
        </p:nvPicPr>
        <p:blipFill>
          <a:blip r:embed="rId6"/>
          <a:stretch>
            <a:fillRect/>
          </a:stretch>
        </p:blipFill>
        <p:spPr>
          <a:xfrm>
            <a:off x="23348950" y="12687300"/>
            <a:ext cx="812800" cy="812800"/>
          </a:xfrm>
          <a:prstGeom prst="rect">
            <a:avLst/>
          </a:prstGeom>
        </p:spPr>
      </p:pic>
    </p:spTree>
    <p:extLst>
      <p:ext uri="{BB962C8B-B14F-4D97-AF65-F5344CB8AC3E}">
        <p14:creationId xmlns:p14="http://schemas.microsoft.com/office/powerpoint/2010/main" val="4110667080"/>
      </p:ext>
    </p:extLst>
  </p:cSld>
  <p:clrMapOvr>
    <a:masterClrMapping/>
  </p:clrMapOvr>
  <mc:AlternateContent xmlns:mc="http://schemas.openxmlformats.org/markup-compatibility/2006" xmlns:p14="http://schemas.microsoft.com/office/powerpoint/2010/main">
    <mc:Choice Requires="p14">
      <p:transition p14:dur="100" advClick="0" advTm="6000">
        <p:cut/>
      </p:transition>
    </mc:Choice>
    <mc:Fallback xmlns="">
      <p:transition advClick="0" advTm="6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38100"/>
            <a:ext cx="6400801" cy="1375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6881793" y="1381672"/>
            <a:ext cx="16597640" cy="11172289"/>
          </a:xfrm>
          <a:prstGeom prst="rect">
            <a:avLst/>
          </a:prstGeom>
          <a:noFill/>
        </p:spPr>
        <p:txBody>
          <a:bodyPr wrap="square" rtlCol="0">
            <a:spAutoFit/>
          </a:bodyPr>
          <a:lstStyle/>
          <a:p>
            <a:r>
              <a:rPr lang="en-US" sz="4000" spc="300">
                <a:solidFill>
                  <a:schemeClr val="tx2"/>
                </a:solidFill>
                <a:latin typeface="Montserrat" panose="00000500000000000000" pitchFamily="50" charset="0"/>
              </a:rPr>
              <a:t>[1] Primary and metastatic Brain Tumors. </a:t>
            </a:r>
            <a:r>
              <a:rPr lang="en-US" sz="4000" spc="300" err="1">
                <a:solidFill>
                  <a:schemeClr val="tx2"/>
                </a:solidFill>
                <a:latin typeface="Montserrat" panose="00000500000000000000" pitchFamily="50" charset="0"/>
              </a:rPr>
              <a:t>Shonka</a:t>
            </a:r>
            <a:r>
              <a:rPr lang="en-US" sz="4000" spc="300">
                <a:solidFill>
                  <a:schemeClr val="tx2"/>
                </a:solidFill>
                <a:latin typeface="Montserrat" panose="00000500000000000000" pitchFamily="50" charset="0"/>
              </a:rPr>
              <a:t>, N. A. et al. Cancer Network. November 1, 2015. </a:t>
            </a:r>
            <a:r>
              <a:rPr lang="en-CA" sz="3200">
                <a:solidFill>
                  <a:srgbClr val="5A9EDD"/>
                </a:solidFill>
                <a:hlinkClick r:id="rId3">
                  <a:extLst>
                    <a:ext uri="{A12FA001-AC4F-418D-AE19-62706E023703}">
                      <ahyp:hlinkClr xmlns:ahyp="http://schemas.microsoft.com/office/drawing/2018/hyperlinkcolor" val="tx"/>
                    </a:ext>
                  </a:extLst>
                </a:hlinkClick>
              </a:rPr>
              <a:t>https://www.cancernetwork.com/cancer-management/primary-and-metastatic-brain-tumors/page/0/1?fbclid=IwAR36gZydOT-rJXAZL-TavOdrhX4Gw1Sdfemmq8GAR9mRed3RtLjilx4fL0c</a:t>
            </a:r>
            <a:endParaRPr lang="en-US" sz="3200" spc="300">
              <a:solidFill>
                <a:srgbClr val="5A9EDD"/>
              </a:solidFill>
            </a:endParaRPr>
          </a:p>
          <a:p>
            <a:endParaRPr lang="en-US" sz="4000" spc="300">
              <a:solidFill>
                <a:schemeClr val="tx2"/>
              </a:solidFill>
              <a:latin typeface="Montserrat" panose="00000500000000000000" pitchFamily="50" charset="0"/>
            </a:endParaRPr>
          </a:p>
          <a:p>
            <a:r>
              <a:rPr lang="en-US" sz="4000" spc="300">
                <a:solidFill>
                  <a:schemeClr val="tx2"/>
                </a:solidFill>
                <a:latin typeface="Montserrat" panose="00000500000000000000" pitchFamily="50" charset="0"/>
              </a:rPr>
              <a:t>[2] Screen-Printed Flexible MRI receive coils. </a:t>
            </a:r>
            <a:r>
              <a:rPr lang="en-US" sz="4000" spc="300" err="1">
                <a:solidFill>
                  <a:schemeClr val="tx2"/>
                </a:solidFill>
                <a:latin typeface="Montserrat" panose="00000500000000000000" pitchFamily="50" charset="0"/>
              </a:rPr>
              <a:t>Corea</a:t>
            </a:r>
            <a:r>
              <a:rPr lang="en-US" sz="4000" spc="300">
                <a:solidFill>
                  <a:schemeClr val="tx2"/>
                </a:solidFill>
                <a:latin typeface="Montserrat" panose="00000500000000000000" pitchFamily="50" charset="0"/>
              </a:rPr>
              <a:t>, J. R. et al. Nature Communications. Article number: 10839. March 10, 2016. </a:t>
            </a:r>
            <a:r>
              <a:rPr lang="en-CA" sz="3200">
                <a:solidFill>
                  <a:srgbClr val="5A9EDD"/>
                </a:solidFill>
                <a:hlinkClick r:id="rId4">
                  <a:extLst>
                    <a:ext uri="{A12FA001-AC4F-418D-AE19-62706E023703}">
                      <ahyp:hlinkClr xmlns:ahyp="http://schemas.microsoft.com/office/drawing/2018/hyperlinkcolor" val="tx"/>
                    </a:ext>
                  </a:extLst>
                </a:hlinkClick>
              </a:rPr>
              <a:t>https://www.nature.com/articles/ncomms10839?fbclid=IwAR34j7nlq-MV_pvpPNxz9_lSzuhEqwccaw80y-KAUFS2V8VV2A0WZjkvNqs</a:t>
            </a:r>
            <a:r>
              <a:rPr lang="en-US" sz="3200" spc="300">
                <a:solidFill>
                  <a:srgbClr val="5A9EDD"/>
                </a:solidFill>
              </a:rPr>
              <a:t> </a:t>
            </a:r>
          </a:p>
          <a:p>
            <a:endParaRPr lang="en-US" sz="4000" spc="300">
              <a:solidFill>
                <a:schemeClr val="tx2"/>
              </a:solidFill>
              <a:latin typeface="Montserrat" panose="00000500000000000000" pitchFamily="50" charset="0"/>
            </a:endParaRPr>
          </a:p>
          <a:p>
            <a:r>
              <a:rPr lang="en-US" sz="4000" spc="300">
                <a:solidFill>
                  <a:schemeClr val="tx2"/>
                </a:solidFill>
                <a:latin typeface="Montserrat" panose="00000500000000000000" pitchFamily="50" charset="0"/>
              </a:rPr>
              <a:t>[3] Cancer Stat Facts: Cancer of Any Site. National Cancer Institute. 2020</a:t>
            </a:r>
            <a:r>
              <a:rPr lang="en-US" sz="4000" spc="300">
                <a:solidFill>
                  <a:schemeClr val="tx2"/>
                </a:solidFill>
              </a:rPr>
              <a:t>. </a:t>
            </a:r>
            <a:r>
              <a:rPr lang="en-CA" sz="3200">
                <a:solidFill>
                  <a:srgbClr val="5A9EDD"/>
                </a:solidFill>
                <a:hlinkClick r:id="rId5">
                  <a:extLst>
                    <a:ext uri="{A12FA001-AC4F-418D-AE19-62706E023703}">
                      <ahyp:hlinkClr xmlns:ahyp="http://schemas.microsoft.com/office/drawing/2018/hyperlinkcolor" val="tx"/>
                    </a:ext>
                  </a:extLst>
                </a:hlinkClick>
              </a:rPr>
              <a:t>https://seer.cancer.gov/statfacts/html/all.html</a:t>
            </a:r>
            <a:endParaRPr lang="en-US" sz="3200" spc="300">
              <a:solidFill>
                <a:srgbClr val="5A9EDD"/>
              </a:solidFill>
            </a:endParaRPr>
          </a:p>
          <a:p>
            <a:endParaRPr lang="en-US" sz="4000" spc="300">
              <a:solidFill>
                <a:schemeClr val="tx2"/>
              </a:solidFill>
              <a:latin typeface="Montserrat" panose="00000500000000000000" pitchFamily="50" charset="0"/>
            </a:endParaRPr>
          </a:p>
          <a:p>
            <a:r>
              <a:rPr lang="en-US" sz="4000" spc="300">
                <a:solidFill>
                  <a:schemeClr val="tx2"/>
                </a:solidFill>
                <a:latin typeface="Montserrat" panose="00000500000000000000" pitchFamily="50" charset="0"/>
              </a:rPr>
              <a:t>[4] CPTAC-GBM. Cancer Imaging Dataset. February 14, 2020. </a:t>
            </a:r>
            <a:r>
              <a:rPr lang="en-CA" sz="3200">
                <a:solidFill>
                  <a:srgbClr val="5A9EDD"/>
                </a:solidFill>
                <a:hlinkClick r:id="rId6">
                  <a:extLst>
                    <a:ext uri="{A12FA001-AC4F-418D-AE19-62706E023703}">
                      <ahyp:hlinkClr xmlns:ahyp="http://schemas.microsoft.com/office/drawing/2018/hyperlinkcolor" val="tx"/>
                    </a:ext>
                  </a:extLst>
                </a:hlinkClick>
              </a:rPr>
              <a:t>https://wiki.cancerimagingarchive.net/display/Public/CPTAC-GBM</a:t>
            </a:r>
            <a:endParaRPr lang="en-US" sz="4000" spc="300">
              <a:solidFill>
                <a:srgbClr val="5A9EDD"/>
              </a:solidFill>
              <a:latin typeface="Montserrat" panose="00000500000000000000" pitchFamily="50" charset="0"/>
            </a:endParaRPr>
          </a:p>
          <a:p>
            <a:endParaRPr lang="en-US" sz="4000" spc="300">
              <a:solidFill>
                <a:schemeClr val="tx2"/>
              </a:solidFill>
              <a:latin typeface="Montserrat" panose="00000500000000000000" pitchFamily="50" charset="0"/>
            </a:endParaRPr>
          </a:p>
          <a:p>
            <a:r>
              <a:rPr lang="en-US" sz="4000" spc="300">
                <a:solidFill>
                  <a:schemeClr val="tx2"/>
                </a:solidFill>
                <a:latin typeface="Montserrat" panose="00000500000000000000" pitchFamily="50" charset="0"/>
              </a:rPr>
              <a:t>[5] Photo-Realistic Single Image Super-Resolution Using a Generative Adversarial Network. </a:t>
            </a:r>
            <a:r>
              <a:rPr lang="en-US" sz="4000" spc="300" err="1">
                <a:solidFill>
                  <a:schemeClr val="tx2"/>
                </a:solidFill>
                <a:latin typeface="Montserrat" panose="00000500000000000000" pitchFamily="50" charset="0"/>
              </a:rPr>
              <a:t>Ledig</a:t>
            </a:r>
            <a:r>
              <a:rPr lang="en-US" sz="4000" spc="300">
                <a:solidFill>
                  <a:schemeClr val="tx2"/>
                </a:solidFill>
                <a:latin typeface="Montserrat" panose="00000500000000000000" pitchFamily="50" charset="0"/>
              </a:rPr>
              <a:t>, Christian et al. July 2017. </a:t>
            </a:r>
            <a:r>
              <a:rPr lang="en-US" sz="3200">
                <a:solidFill>
                  <a:srgbClr val="4F8AC0"/>
                </a:solidFill>
                <a:hlinkClick r:id="rId7">
                  <a:extLst>
                    <a:ext uri="{A12FA001-AC4F-418D-AE19-62706E023703}">
                      <ahyp:hlinkClr xmlns:ahyp="http://schemas.microsoft.com/office/drawing/2018/hyperlinkcolor" val="tx"/>
                    </a:ext>
                  </a:extLst>
                </a:hlinkClick>
              </a:rPr>
              <a:t>https://ieeexplore.ieee.org/document/80995</a:t>
            </a:r>
            <a:endParaRPr lang="en-US" sz="4000" spc="300">
              <a:solidFill>
                <a:srgbClr val="4F8AC0"/>
              </a:solidFill>
              <a:latin typeface="Montserrat" panose="00000500000000000000" pitchFamily="50" charset="0"/>
            </a:endParaRPr>
          </a:p>
        </p:txBody>
      </p:sp>
      <p:sp>
        <p:nvSpPr>
          <p:cNvPr id="23" name="TextBox 22"/>
          <p:cNvSpPr txBox="1"/>
          <p:nvPr/>
        </p:nvSpPr>
        <p:spPr>
          <a:xfrm>
            <a:off x="480992" y="1499660"/>
            <a:ext cx="5949306" cy="4296561"/>
          </a:xfrm>
          <a:prstGeom prst="rect">
            <a:avLst/>
          </a:prstGeom>
          <a:noFill/>
        </p:spPr>
        <p:txBody>
          <a:bodyPr wrap="square" rtlCol="0">
            <a:spAutoFit/>
          </a:bodyPr>
          <a:lstStyle/>
          <a:p>
            <a:pPr>
              <a:lnSpc>
                <a:spcPct val="85000"/>
              </a:lnSpc>
            </a:pPr>
            <a:r>
              <a:rPr lang="en-US" sz="16000">
                <a:solidFill>
                  <a:schemeClr val="bg1"/>
                </a:solidFill>
                <a:latin typeface="Bebas Neue" panose="020B0606020202050201" pitchFamily="34" charset="0"/>
              </a:rPr>
              <a:t>Works</a:t>
            </a:r>
          </a:p>
          <a:p>
            <a:pPr>
              <a:lnSpc>
                <a:spcPct val="85000"/>
              </a:lnSpc>
            </a:pPr>
            <a:r>
              <a:rPr lang="en-US" sz="16000">
                <a:solidFill>
                  <a:schemeClr val="tx2"/>
                </a:solidFill>
                <a:latin typeface="Bebas Neue" panose="020B0606020202050201" pitchFamily="34" charset="0"/>
              </a:rPr>
              <a:t>Cited</a:t>
            </a:r>
            <a:endParaRPr lang="ru-RU" sz="16000">
              <a:solidFill>
                <a:schemeClr val="tx2"/>
              </a:solidFill>
            </a:endParaRPr>
          </a:p>
        </p:txBody>
      </p:sp>
    </p:spTree>
    <p:extLst>
      <p:ext uri="{BB962C8B-B14F-4D97-AF65-F5344CB8AC3E}">
        <p14:creationId xmlns:p14="http://schemas.microsoft.com/office/powerpoint/2010/main" val="3576239597"/>
      </p:ext>
    </p:extLst>
  </p:cSld>
  <p:clrMapOvr>
    <a:masterClrMapping/>
  </p:clrMapOvr>
  <mc:AlternateContent xmlns:mc="http://schemas.openxmlformats.org/markup-compatibility/2006" xmlns:p14="http://schemas.microsoft.com/office/powerpoint/2010/main">
    <mc:Choice Requires="p14">
      <p:transition p14:dur="0" advClick="0" advTm="22000"/>
    </mc:Choice>
    <mc:Fallback xmlns="">
      <p:transition advClick="0" advTm="2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Прямоугольник 50">
            <a:extLst>
              <a:ext uri="{FF2B5EF4-FFF2-40B4-BE49-F238E27FC236}">
                <a16:creationId xmlns:a16="http://schemas.microsoft.com/office/drawing/2014/main" id="{C496E572-87DD-0648-940A-7D1D5EC3947F}"/>
              </a:ext>
            </a:extLst>
          </p:cNvPr>
          <p:cNvSpPr/>
          <p:nvPr/>
        </p:nvSpPr>
        <p:spPr>
          <a:xfrm>
            <a:off x="1054959" y="8294411"/>
            <a:ext cx="10745168" cy="4250984"/>
          </a:xfrm>
          <a:prstGeom prst="rect">
            <a:avLst/>
          </a:prstGeom>
          <a:solidFill>
            <a:srgbClr val="E3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Прямоугольник 50">
            <a:extLst>
              <a:ext uri="{FF2B5EF4-FFF2-40B4-BE49-F238E27FC236}">
                <a16:creationId xmlns:a16="http://schemas.microsoft.com/office/drawing/2014/main" id="{EE0F6BF1-8EB3-2847-9287-146BC4830CC7}"/>
              </a:ext>
            </a:extLst>
          </p:cNvPr>
          <p:cNvSpPr/>
          <p:nvPr/>
        </p:nvSpPr>
        <p:spPr>
          <a:xfrm>
            <a:off x="12697643" y="8294411"/>
            <a:ext cx="10745168" cy="4250984"/>
          </a:xfrm>
          <a:prstGeom prst="rect">
            <a:avLst/>
          </a:prstGeom>
          <a:solidFill>
            <a:schemeClr val="accent1"/>
          </a:solidFill>
          <a:ln>
            <a:solidFill>
              <a:srgbClr val="E3E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977D3A-321D-DE41-B25B-15128CDFA15D}"/>
              </a:ext>
            </a:extLst>
          </p:cNvPr>
          <p:cNvSpPr txBox="1"/>
          <p:nvPr/>
        </p:nvSpPr>
        <p:spPr>
          <a:xfrm>
            <a:off x="2398913" y="5312731"/>
            <a:ext cx="15173897" cy="707886"/>
          </a:xfrm>
          <a:prstGeom prst="rect">
            <a:avLst/>
          </a:prstGeom>
          <a:noFill/>
        </p:spPr>
        <p:txBody>
          <a:bodyPr wrap="none" rtlCol="0">
            <a:spAutoFit/>
          </a:bodyPr>
          <a:lstStyle/>
          <a:p>
            <a:r>
              <a:rPr lang="en-US" sz="4000"/>
              <a:t>Medical images can be </a:t>
            </a:r>
            <a:r>
              <a:rPr lang="en-US" sz="4000" b="1"/>
              <a:t>blurry</a:t>
            </a:r>
            <a:r>
              <a:rPr lang="en-US" sz="4000"/>
              <a:t> or </a:t>
            </a:r>
            <a:r>
              <a:rPr lang="en-US" sz="4000" b="1"/>
              <a:t>unclear</a:t>
            </a:r>
            <a:r>
              <a:rPr lang="en-US" sz="4000"/>
              <a:t> and hence </a:t>
            </a:r>
            <a:r>
              <a:rPr lang="en-US" sz="4000" b="1"/>
              <a:t>difficult</a:t>
            </a:r>
            <a:r>
              <a:rPr lang="en-US" sz="4000"/>
              <a:t> to examine.</a:t>
            </a:r>
          </a:p>
        </p:txBody>
      </p:sp>
      <p:sp>
        <p:nvSpPr>
          <p:cNvPr id="18" name="Прямоугольник 12">
            <a:extLst>
              <a:ext uri="{FF2B5EF4-FFF2-40B4-BE49-F238E27FC236}">
                <a16:creationId xmlns:a16="http://schemas.microsoft.com/office/drawing/2014/main" id="{EB5E298F-6E3E-7E4A-86E5-F4F87E31CFFD}"/>
              </a:ext>
            </a:extLst>
          </p:cNvPr>
          <p:cNvSpPr/>
          <p:nvPr/>
        </p:nvSpPr>
        <p:spPr>
          <a:xfrm>
            <a:off x="-79375" y="-58227"/>
            <a:ext cx="14001043"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C98BB2D-77A9-3244-811F-CC669EBE6A04}"/>
              </a:ext>
            </a:extLst>
          </p:cNvPr>
          <p:cNvSpPr txBox="1"/>
          <p:nvPr/>
        </p:nvSpPr>
        <p:spPr>
          <a:xfrm>
            <a:off x="-959966" y="798255"/>
            <a:ext cx="14004219" cy="2554545"/>
          </a:xfrm>
          <a:prstGeom prst="rect">
            <a:avLst/>
          </a:prstGeom>
          <a:noFill/>
        </p:spPr>
        <p:txBody>
          <a:bodyPr wrap="square" rtlCol="0">
            <a:spAutoFit/>
          </a:bodyPr>
          <a:lstStyle/>
          <a:p>
            <a:pPr algn="ctr"/>
            <a:r>
              <a:rPr lang="en-US" sz="16000" spc="-150">
                <a:solidFill>
                  <a:schemeClr val="bg2"/>
                </a:solidFill>
                <a:latin typeface="DIN Condensed" pitchFamily="2" charset="0"/>
              </a:rPr>
              <a:t>INTRODUCTION</a:t>
            </a:r>
            <a:endParaRPr lang="ru-RU" sz="16000" spc="-150">
              <a:solidFill>
                <a:schemeClr val="bg2"/>
              </a:solidFill>
            </a:endParaRPr>
          </a:p>
        </p:txBody>
      </p:sp>
      <p:sp>
        <p:nvSpPr>
          <p:cNvPr id="3" name="Right Triangle 2">
            <a:extLst>
              <a:ext uri="{FF2B5EF4-FFF2-40B4-BE49-F238E27FC236}">
                <a16:creationId xmlns:a16="http://schemas.microsoft.com/office/drawing/2014/main" id="{B7FD71B4-954A-F042-91BA-28EF33EDC055}"/>
              </a:ext>
            </a:extLst>
          </p:cNvPr>
          <p:cNvSpPr/>
          <p:nvPr/>
        </p:nvSpPr>
        <p:spPr>
          <a:xfrm flipH="1">
            <a:off x="11884025" y="0"/>
            <a:ext cx="2057400" cy="26849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077C95-097A-8948-912E-B2A521ED6230}"/>
              </a:ext>
            </a:extLst>
          </p:cNvPr>
          <p:cNvSpPr/>
          <p:nvPr/>
        </p:nvSpPr>
        <p:spPr>
          <a:xfrm>
            <a:off x="1631567" y="550902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5" name="TextBox 54">
            <a:extLst>
              <a:ext uri="{FF2B5EF4-FFF2-40B4-BE49-F238E27FC236}">
                <a16:creationId xmlns:a16="http://schemas.microsoft.com/office/drawing/2014/main" id="{6D850795-E0AD-964F-BC87-1BB2863AAAAD}"/>
              </a:ext>
            </a:extLst>
          </p:cNvPr>
          <p:cNvSpPr txBox="1"/>
          <p:nvPr/>
        </p:nvSpPr>
        <p:spPr>
          <a:xfrm>
            <a:off x="1469760" y="8863323"/>
            <a:ext cx="9915566" cy="3113160"/>
          </a:xfrm>
          <a:prstGeom prst="rect">
            <a:avLst/>
          </a:prstGeom>
          <a:noFill/>
          <a:ln w="57150">
            <a:noFill/>
          </a:ln>
        </p:spPr>
        <p:txBody>
          <a:bodyPr wrap="square" rtlCol="0">
            <a:spAutoFit/>
          </a:bodyPr>
          <a:lstStyle/>
          <a:p>
            <a:pPr>
              <a:lnSpc>
                <a:spcPts val="6000"/>
              </a:lnSpc>
            </a:pPr>
            <a:r>
              <a:rPr lang="en-CA" sz="4000" i="1"/>
              <a:t>“MRI machines are </a:t>
            </a:r>
            <a:r>
              <a:rPr lang="en-CA" sz="4000" b="1" i="1"/>
              <a:t>expensive</a:t>
            </a:r>
            <a:r>
              <a:rPr lang="en-CA" sz="4000" i="1"/>
              <a:t> – costing anywhere from $300,000 to a million dollars – which can </a:t>
            </a:r>
            <a:r>
              <a:rPr lang="en-CA" sz="4000" b="1" i="1"/>
              <a:t>strain a hospital’s budget</a:t>
            </a:r>
            <a:r>
              <a:rPr lang="en-CA" sz="4000" i="1"/>
              <a:t>.” </a:t>
            </a:r>
            <a:r>
              <a:rPr lang="en-CA" sz="4000" baseline="30000"/>
              <a:t>[1]</a:t>
            </a:r>
          </a:p>
          <a:p>
            <a:pPr algn="r">
              <a:lnSpc>
                <a:spcPts val="6000"/>
              </a:lnSpc>
            </a:pPr>
            <a:r>
              <a:rPr lang="en-CA" sz="4000"/>
              <a:t>- </a:t>
            </a:r>
            <a:r>
              <a:rPr lang="en-CA" sz="4000" err="1"/>
              <a:t>Corea</a:t>
            </a:r>
            <a:r>
              <a:rPr lang="en-CA" sz="4000"/>
              <a:t>, J. R. et al.</a:t>
            </a:r>
          </a:p>
        </p:txBody>
      </p:sp>
      <p:sp>
        <p:nvSpPr>
          <p:cNvPr id="58" name="TextBox 57">
            <a:extLst>
              <a:ext uri="{FF2B5EF4-FFF2-40B4-BE49-F238E27FC236}">
                <a16:creationId xmlns:a16="http://schemas.microsoft.com/office/drawing/2014/main" id="{66A55E73-FF4E-2F4D-8F41-7B52640F6EF6}"/>
              </a:ext>
            </a:extLst>
          </p:cNvPr>
          <p:cNvSpPr txBox="1"/>
          <p:nvPr/>
        </p:nvSpPr>
        <p:spPr>
          <a:xfrm>
            <a:off x="13044253" y="8863323"/>
            <a:ext cx="10081036" cy="3113160"/>
          </a:xfrm>
          <a:prstGeom prst="rect">
            <a:avLst/>
          </a:prstGeom>
          <a:noFill/>
        </p:spPr>
        <p:txBody>
          <a:bodyPr wrap="square" rtlCol="0">
            <a:spAutoFit/>
          </a:bodyPr>
          <a:lstStyle/>
          <a:p>
            <a:pPr>
              <a:lnSpc>
                <a:spcPts val="6000"/>
              </a:lnSpc>
            </a:pPr>
            <a:r>
              <a:rPr lang="en-CA" sz="4000" i="1"/>
              <a:t>“CT is adequate for excluding brain metastases in most patients, but it can </a:t>
            </a:r>
            <a:r>
              <a:rPr lang="en-CA" sz="4000" b="1" i="1"/>
              <a:t>miss low-grade tumours</a:t>
            </a:r>
            <a:r>
              <a:rPr lang="en-CA" sz="4000" i="1"/>
              <a:t> </a:t>
            </a:r>
            <a:r>
              <a:rPr lang="en-CA" sz="4000" b="1" i="1"/>
              <a:t>or small lesions</a:t>
            </a:r>
            <a:r>
              <a:rPr lang="en-CA" sz="4000" i="1"/>
              <a:t>.” </a:t>
            </a:r>
            <a:r>
              <a:rPr lang="en-CA" sz="4000" baseline="30000"/>
              <a:t>[2]</a:t>
            </a:r>
            <a:endParaRPr lang="en-CA" sz="4000" i="1" baseline="30000"/>
          </a:p>
          <a:p>
            <a:pPr algn="r">
              <a:lnSpc>
                <a:spcPts val="6000"/>
              </a:lnSpc>
            </a:pPr>
            <a:r>
              <a:rPr lang="en-CA" sz="4000"/>
              <a:t>- </a:t>
            </a:r>
            <a:r>
              <a:rPr lang="en-CA" sz="4000" err="1"/>
              <a:t>Shonka</a:t>
            </a:r>
            <a:r>
              <a:rPr lang="en-CA" sz="4000"/>
              <a:t>, N. A. et al.</a:t>
            </a:r>
          </a:p>
        </p:txBody>
      </p:sp>
      <p:sp>
        <p:nvSpPr>
          <p:cNvPr id="61" name="TextBox 60">
            <a:extLst>
              <a:ext uri="{FF2B5EF4-FFF2-40B4-BE49-F238E27FC236}">
                <a16:creationId xmlns:a16="http://schemas.microsoft.com/office/drawing/2014/main" id="{A84661BC-AD3F-964D-A639-9F5D3C921B29}"/>
              </a:ext>
            </a:extLst>
          </p:cNvPr>
          <p:cNvSpPr txBox="1"/>
          <p:nvPr/>
        </p:nvSpPr>
        <p:spPr>
          <a:xfrm>
            <a:off x="1055768" y="3852904"/>
            <a:ext cx="8438038" cy="923330"/>
          </a:xfrm>
          <a:prstGeom prst="rect">
            <a:avLst/>
          </a:prstGeom>
          <a:noFill/>
        </p:spPr>
        <p:txBody>
          <a:bodyPr wrap="square" rtlCol="0">
            <a:spAutoFit/>
          </a:bodyPr>
          <a:lstStyle/>
          <a:p>
            <a:r>
              <a:rPr lang="en-US" sz="5400" spc="600">
                <a:solidFill>
                  <a:schemeClr val="tx2"/>
                </a:solidFill>
                <a:latin typeface="Montserrat" panose="00000500000000000000" pitchFamily="50" charset="0"/>
              </a:rPr>
              <a:t>PROBLEM</a:t>
            </a:r>
          </a:p>
        </p:txBody>
      </p:sp>
      <p:cxnSp>
        <p:nvCxnSpPr>
          <p:cNvPr id="62" name="Прямая соединительная линия 7">
            <a:extLst>
              <a:ext uri="{FF2B5EF4-FFF2-40B4-BE49-F238E27FC236}">
                <a16:creationId xmlns:a16="http://schemas.microsoft.com/office/drawing/2014/main" id="{ACEA268E-8CF5-0446-9E11-141ADDEB21D7}"/>
              </a:ext>
            </a:extLst>
          </p:cNvPr>
          <p:cNvCxnSpPr>
            <a:cxnSpLocks/>
          </p:cNvCxnSpPr>
          <p:nvPr/>
        </p:nvCxnSpPr>
        <p:spPr>
          <a:xfrm flipV="1">
            <a:off x="1131968" y="4776234"/>
            <a:ext cx="805703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5B0200C-21D7-394F-B3C7-FC74E5F405C2}"/>
              </a:ext>
            </a:extLst>
          </p:cNvPr>
          <p:cNvSpPr txBox="1"/>
          <p:nvPr/>
        </p:nvSpPr>
        <p:spPr>
          <a:xfrm>
            <a:off x="2398913" y="6348875"/>
            <a:ext cx="14981474" cy="707886"/>
          </a:xfrm>
          <a:prstGeom prst="rect">
            <a:avLst/>
          </a:prstGeom>
          <a:noFill/>
        </p:spPr>
        <p:txBody>
          <a:bodyPr wrap="none" rtlCol="0">
            <a:spAutoFit/>
          </a:bodyPr>
          <a:lstStyle/>
          <a:p>
            <a:r>
              <a:rPr lang="en-US" sz="4000"/>
              <a:t>Current high-quality medical imaging methods are </a:t>
            </a:r>
            <a:r>
              <a:rPr lang="en-US" sz="4000" b="1"/>
              <a:t>expensive </a:t>
            </a:r>
            <a:r>
              <a:rPr lang="en-US" sz="4000"/>
              <a:t>and </a:t>
            </a:r>
            <a:r>
              <a:rPr lang="en-US" sz="4000" b="1"/>
              <a:t>slow</a:t>
            </a:r>
            <a:r>
              <a:rPr lang="en-US" sz="4000"/>
              <a:t>.</a:t>
            </a:r>
          </a:p>
        </p:txBody>
      </p:sp>
      <p:sp>
        <p:nvSpPr>
          <p:cNvPr id="64" name="Rectangle 63">
            <a:extLst>
              <a:ext uri="{FF2B5EF4-FFF2-40B4-BE49-F238E27FC236}">
                <a16:creationId xmlns:a16="http://schemas.microsoft.com/office/drawing/2014/main" id="{D32D2520-3195-DA48-9DF9-389225938C87}"/>
              </a:ext>
            </a:extLst>
          </p:cNvPr>
          <p:cNvSpPr/>
          <p:nvPr/>
        </p:nvSpPr>
        <p:spPr>
          <a:xfrm>
            <a:off x="1631567" y="6539007"/>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7" name="Audio 6">
            <a:hlinkClick r:id="" action="ppaction://media"/>
            <a:extLst>
              <a:ext uri="{FF2B5EF4-FFF2-40B4-BE49-F238E27FC236}">
                <a16:creationId xmlns:a16="http://schemas.microsoft.com/office/drawing/2014/main" id="{70001AF2-4CEE-1540-A411-EFE6DEEB97D7}"/>
              </a:ext>
            </a:extLst>
          </p:cNvPr>
          <p:cNvPicPr>
            <a:picLocks noChangeAspect="1"/>
          </p:cNvPicPr>
          <p:nvPr>
            <a:audioFile r:link="rId1"/>
            <p:extLst>
              <p:ext uri="{DAA4B4D4-6D71-4841-9C94-3DE7FCFB9230}">
                <p14:media xmlns:p14="http://schemas.microsoft.com/office/powerpoint/2010/main" r:embed="rId2">
                  <p14:trim st="1446.6538" end="213.7454"/>
                </p14:media>
              </p:ext>
            </p:extLst>
          </p:nvPr>
        </p:nvPicPr>
        <p:blipFill>
          <a:blip r:embed="rId5"/>
          <a:stretch>
            <a:fillRect/>
          </a:stretch>
        </p:blipFill>
        <p:spPr>
          <a:xfrm>
            <a:off x="23348950" y="12687300"/>
            <a:ext cx="812800" cy="812800"/>
          </a:xfrm>
          <a:prstGeom prst="rect">
            <a:avLst/>
          </a:prstGeom>
        </p:spPr>
      </p:pic>
      <p:sp>
        <p:nvSpPr>
          <p:cNvPr id="17" name="TextBox 16">
            <a:extLst>
              <a:ext uri="{FF2B5EF4-FFF2-40B4-BE49-F238E27FC236}">
                <a16:creationId xmlns:a16="http://schemas.microsoft.com/office/drawing/2014/main" id="{29FD4813-69C6-8F48-9A1C-939B7B1FFC2B}"/>
              </a:ext>
            </a:extLst>
          </p:cNvPr>
          <p:cNvSpPr txBox="1"/>
          <p:nvPr/>
        </p:nvSpPr>
        <p:spPr>
          <a:xfrm>
            <a:off x="22934869" y="470840"/>
            <a:ext cx="2748104" cy="1938992"/>
          </a:xfrm>
          <a:prstGeom prst="rect">
            <a:avLst/>
          </a:prstGeom>
          <a:noFill/>
        </p:spPr>
        <p:txBody>
          <a:bodyPr wrap="square" rtlCol="0">
            <a:spAutoFit/>
          </a:bodyPr>
          <a:lstStyle/>
          <a:p>
            <a:r>
              <a:rPr lang="en-US" sz="6000"/>
              <a:t>2</a:t>
            </a:r>
          </a:p>
          <a:p>
            <a:endParaRPr lang="en-US" sz="6000"/>
          </a:p>
        </p:txBody>
      </p:sp>
    </p:spTree>
    <p:extLst>
      <p:ext uri="{BB962C8B-B14F-4D97-AF65-F5344CB8AC3E}">
        <p14:creationId xmlns:p14="http://schemas.microsoft.com/office/powerpoint/2010/main" val="653062137"/>
      </p:ext>
    </p:extLst>
  </p:cSld>
  <p:clrMapOvr>
    <a:masterClrMapping/>
  </p:clrMapOvr>
  <mc:AlternateContent xmlns:mc="http://schemas.openxmlformats.org/markup-compatibility/2006" xmlns:p14="http://schemas.microsoft.com/office/powerpoint/2010/main">
    <mc:Choice Requires="p14">
      <p:transition p14:dur="0" advClick="0" advTm="31800"/>
    </mc:Choice>
    <mc:Fallback xmlns="">
      <p:transition advClick="0" advTm="31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697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Прямоугольник 50">
            <a:extLst>
              <a:ext uri="{FF2B5EF4-FFF2-40B4-BE49-F238E27FC236}">
                <a16:creationId xmlns:a16="http://schemas.microsoft.com/office/drawing/2014/main" id="{EE0F6BF1-8EB3-2847-9287-146BC4830CC7}"/>
              </a:ext>
            </a:extLst>
          </p:cNvPr>
          <p:cNvSpPr/>
          <p:nvPr/>
        </p:nvSpPr>
        <p:spPr>
          <a:xfrm>
            <a:off x="1343667" y="8431672"/>
            <a:ext cx="21690315" cy="4243049"/>
          </a:xfrm>
          <a:prstGeom prst="rect">
            <a:avLst/>
          </a:prstGeom>
          <a:solidFill>
            <a:schemeClr val="accent1"/>
          </a:solidFill>
          <a:ln>
            <a:solidFill>
              <a:srgbClr val="E3E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977D3A-321D-DE41-B25B-15128CDFA15D}"/>
              </a:ext>
            </a:extLst>
          </p:cNvPr>
          <p:cNvSpPr txBox="1"/>
          <p:nvPr/>
        </p:nvSpPr>
        <p:spPr>
          <a:xfrm>
            <a:off x="2398913" y="4958767"/>
            <a:ext cx="10292626" cy="707886"/>
          </a:xfrm>
          <a:prstGeom prst="rect">
            <a:avLst/>
          </a:prstGeom>
          <a:noFill/>
        </p:spPr>
        <p:txBody>
          <a:bodyPr wrap="none" rtlCol="0">
            <a:spAutoFit/>
          </a:bodyPr>
          <a:lstStyle/>
          <a:p>
            <a:r>
              <a:rPr lang="en-CA" sz="4000" b="1"/>
              <a:t>Everyone</a:t>
            </a:r>
            <a:r>
              <a:rPr lang="en-CA" sz="4000"/>
              <a:t> is </a:t>
            </a:r>
            <a:r>
              <a:rPr lang="en-CA" sz="4000" b="1"/>
              <a:t>at risk </a:t>
            </a:r>
            <a:r>
              <a:rPr lang="en-CA" sz="4000"/>
              <a:t>of cancer and other disease. </a:t>
            </a:r>
            <a:endParaRPr lang="en-US" sz="4000"/>
          </a:p>
        </p:txBody>
      </p:sp>
      <p:sp>
        <p:nvSpPr>
          <p:cNvPr id="18" name="Прямоугольник 12">
            <a:extLst>
              <a:ext uri="{FF2B5EF4-FFF2-40B4-BE49-F238E27FC236}">
                <a16:creationId xmlns:a16="http://schemas.microsoft.com/office/drawing/2014/main" id="{EB5E298F-6E3E-7E4A-86E5-F4F87E31CFFD}"/>
              </a:ext>
            </a:extLst>
          </p:cNvPr>
          <p:cNvSpPr/>
          <p:nvPr/>
        </p:nvSpPr>
        <p:spPr>
          <a:xfrm>
            <a:off x="-79375" y="-58227"/>
            <a:ext cx="14001043"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C98BB2D-77A9-3244-811F-CC669EBE6A04}"/>
              </a:ext>
            </a:extLst>
          </p:cNvPr>
          <p:cNvSpPr txBox="1"/>
          <p:nvPr/>
        </p:nvSpPr>
        <p:spPr>
          <a:xfrm>
            <a:off x="-959966" y="798255"/>
            <a:ext cx="14004219" cy="2554545"/>
          </a:xfrm>
          <a:prstGeom prst="rect">
            <a:avLst/>
          </a:prstGeom>
          <a:noFill/>
        </p:spPr>
        <p:txBody>
          <a:bodyPr wrap="square" rtlCol="0">
            <a:spAutoFit/>
          </a:bodyPr>
          <a:lstStyle/>
          <a:p>
            <a:pPr algn="ctr"/>
            <a:r>
              <a:rPr lang="en-US" sz="16000" spc="-150">
                <a:solidFill>
                  <a:schemeClr val="bg2"/>
                </a:solidFill>
                <a:latin typeface="DIN Condensed" pitchFamily="2" charset="0"/>
              </a:rPr>
              <a:t>INTRODUCTION</a:t>
            </a:r>
            <a:endParaRPr lang="ru-RU" sz="14000" spc="-150">
              <a:solidFill>
                <a:schemeClr val="bg2"/>
              </a:solidFill>
            </a:endParaRPr>
          </a:p>
        </p:txBody>
      </p:sp>
      <p:sp>
        <p:nvSpPr>
          <p:cNvPr id="3" name="Right Triangle 2">
            <a:extLst>
              <a:ext uri="{FF2B5EF4-FFF2-40B4-BE49-F238E27FC236}">
                <a16:creationId xmlns:a16="http://schemas.microsoft.com/office/drawing/2014/main" id="{B7FD71B4-954A-F042-91BA-28EF33EDC055}"/>
              </a:ext>
            </a:extLst>
          </p:cNvPr>
          <p:cNvSpPr/>
          <p:nvPr/>
        </p:nvSpPr>
        <p:spPr>
          <a:xfrm flipH="1">
            <a:off x="11884025" y="0"/>
            <a:ext cx="2057400" cy="26849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077C95-097A-8948-912E-B2A521ED6230}"/>
              </a:ext>
            </a:extLst>
          </p:cNvPr>
          <p:cNvSpPr/>
          <p:nvPr/>
        </p:nvSpPr>
        <p:spPr>
          <a:xfrm>
            <a:off x="1631567" y="5155061"/>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1" name="TextBox 60">
            <a:extLst>
              <a:ext uri="{FF2B5EF4-FFF2-40B4-BE49-F238E27FC236}">
                <a16:creationId xmlns:a16="http://schemas.microsoft.com/office/drawing/2014/main" id="{A84661BC-AD3F-964D-A639-9F5D3C921B29}"/>
              </a:ext>
            </a:extLst>
          </p:cNvPr>
          <p:cNvSpPr txBox="1"/>
          <p:nvPr/>
        </p:nvSpPr>
        <p:spPr>
          <a:xfrm>
            <a:off x="1055768" y="3498940"/>
            <a:ext cx="8438038" cy="923330"/>
          </a:xfrm>
          <a:prstGeom prst="rect">
            <a:avLst/>
          </a:prstGeom>
          <a:noFill/>
        </p:spPr>
        <p:txBody>
          <a:bodyPr wrap="square" rtlCol="0">
            <a:spAutoFit/>
          </a:bodyPr>
          <a:lstStyle/>
          <a:p>
            <a:r>
              <a:rPr lang="en-US" sz="5400" spc="600">
                <a:solidFill>
                  <a:schemeClr val="tx2"/>
                </a:solidFill>
                <a:latin typeface="Montserrat" panose="00000500000000000000" pitchFamily="50" charset="0"/>
              </a:rPr>
              <a:t>MOTIVATION</a:t>
            </a:r>
          </a:p>
        </p:txBody>
      </p:sp>
      <p:cxnSp>
        <p:nvCxnSpPr>
          <p:cNvPr id="62" name="Прямая соединительная линия 7">
            <a:extLst>
              <a:ext uri="{FF2B5EF4-FFF2-40B4-BE49-F238E27FC236}">
                <a16:creationId xmlns:a16="http://schemas.microsoft.com/office/drawing/2014/main" id="{ACEA268E-8CF5-0446-9E11-141ADDEB21D7}"/>
              </a:ext>
            </a:extLst>
          </p:cNvPr>
          <p:cNvCxnSpPr>
            <a:cxnSpLocks/>
          </p:cNvCxnSpPr>
          <p:nvPr/>
        </p:nvCxnSpPr>
        <p:spPr>
          <a:xfrm flipV="1">
            <a:off x="1131968" y="4422270"/>
            <a:ext cx="805703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32D2520-3195-DA48-9DF9-389225938C87}"/>
              </a:ext>
            </a:extLst>
          </p:cNvPr>
          <p:cNvSpPr/>
          <p:nvPr/>
        </p:nvSpPr>
        <p:spPr>
          <a:xfrm>
            <a:off x="1631567" y="618504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 name="TextBox 16">
            <a:extLst>
              <a:ext uri="{FF2B5EF4-FFF2-40B4-BE49-F238E27FC236}">
                <a16:creationId xmlns:a16="http://schemas.microsoft.com/office/drawing/2014/main" id="{67552DF8-7E9A-FA4B-9966-1A5FAF4CDBF4}"/>
              </a:ext>
            </a:extLst>
          </p:cNvPr>
          <p:cNvSpPr txBox="1"/>
          <p:nvPr/>
        </p:nvSpPr>
        <p:spPr>
          <a:xfrm>
            <a:off x="1766552" y="9404898"/>
            <a:ext cx="20844544" cy="2864502"/>
          </a:xfrm>
          <a:prstGeom prst="rect">
            <a:avLst/>
          </a:prstGeom>
          <a:noFill/>
        </p:spPr>
        <p:txBody>
          <a:bodyPr wrap="square" rtlCol="0">
            <a:spAutoFit/>
          </a:bodyPr>
          <a:lstStyle/>
          <a:p>
            <a:pPr>
              <a:lnSpc>
                <a:spcPts val="7360"/>
              </a:lnSpc>
            </a:pPr>
            <a:r>
              <a:rPr lang="en-US" sz="4800" i="1"/>
              <a:t>To </a:t>
            </a:r>
            <a:r>
              <a:rPr lang="en-US" sz="4800" b="1" i="1"/>
              <a:t>enhance</a:t>
            </a:r>
            <a:r>
              <a:rPr lang="en-US" sz="4800" i="1"/>
              <a:t> the </a:t>
            </a:r>
            <a:r>
              <a:rPr lang="en-US" sz="4800" b="1" i="1"/>
              <a:t>resolution</a:t>
            </a:r>
            <a:r>
              <a:rPr lang="en-US" sz="4800" i="1"/>
              <a:t> of medical images using </a:t>
            </a:r>
            <a:r>
              <a:rPr lang="en-US" sz="4800" b="1" i="1"/>
              <a:t>machine learning </a:t>
            </a:r>
            <a:r>
              <a:rPr lang="en-US" sz="4800" i="1"/>
              <a:t>techniques and, in doing so, provide a possible method of </a:t>
            </a:r>
            <a:r>
              <a:rPr lang="en-US" sz="4800" b="1" i="1"/>
              <a:t>improving</a:t>
            </a:r>
            <a:r>
              <a:rPr lang="en-US" sz="4800" i="1"/>
              <a:t> the </a:t>
            </a:r>
            <a:r>
              <a:rPr lang="en-US" sz="4800" b="1" i="1"/>
              <a:t>accuracy</a:t>
            </a:r>
            <a:r>
              <a:rPr lang="en-US" sz="4800" i="1"/>
              <a:t> and </a:t>
            </a:r>
            <a:r>
              <a:rPr lang="en-US" sz="4800" b="1" i="1"/>
              <a:t>reducing</a:t>
            </a:r>
            <a:r>
              <a:rPr lang="en-US" sz="4800" i="1"/>
              <a:t> the </a:t>
            </a:r>
            <a:r>
              <a:rPr lang="en-US" sz="4800" b="1" i="1"/>
              <a:t>costs</a:t>
            </a:r>
            <a:r>
              <a:rPr lang="en-US" sz="4800" i="1"/>
              <a:t> involved with medical imaging and analysis.</a:t>
            </a:r>
          </a:p>
        </p:txBody>
      </p:sp>
      <p:sp>
        <p:nvSpPr>
          <p:cNvPr id="22" name="TextBox 21">
            <a:extLst>
              <a:ext uri="{FF2B5EF4-FFF2-40B4-BE49-F238E27FC236}">
                <a16:creationId xmlns:a16="http://schemas.microsoft.com/office/drawing/2014/main" id="{6F078349-47A5-BB4E-80A1-B77B555B1C08}"/>
              </a:ext>
            </a:extLst>
          </p:cNvPr>
          <p:cNvSpPr txBox="1"/>
          <p:nvPr/>
        </p:nvSpPr>
        <p:spPr>
          <a:xfrm>
            <a:off x="1838470" y="8644924"/>
            <a:ext cx="3293964" cy="707886"/>
          </a:xfrm>
          <a:prstGeom prst="rect">
            <a:avLst/>
          </a:prstGeom>
          <a:noFill/>
        </p:spPr>
        <p:txBody>
          <a:bodyPr wrap="square" rtlCol="0">
            <a:spAutoFit/>
          </a:bodyPr>
          <a:lstStyle/>
          <a:p>
            <a:r>
              <a:rPr lang="en-US" sz="4000" spc="600">
                <a:solidFill>
                  <a:schemeClr val="bg1"/>
                </a:solidFill>
                <a:latin typeface="Montserrat" panose="00000500000000000000" pitchFamily="50" charset="0"/>
              </a:rPr>
              <a:t>OBJECTIVE</a:t>
            </a:r>
          </a:p>
        </p:txBody>
      </p:sp>
      <p:cxnSp>
        <p:nvCxnSpPr>
          <p:cNvPr id="23" name="Прямая соединительная линия 7">
            <a:extLst>
              <a:ext uri="{FF2B5EF4-FFF2-40B4-BE49-F238E27FC236}">
                <a16:creationId xmlns:a16="http://schemas.microsoft.com/office/drawing/2014/main" id="{BA182E66-C8EA-9044-A76B-26F693CB662C}"/>
              </a:ext>
            </a:extLst>
          </p:cNvPr>
          <p:cNvCxnSpPr>
            <a:cxnSpLocks/>
          </p:cNvCxnSpPr>
          <p:nvPr/>
        </p:nvCxnSpPr>
        <p:spPr>
          <a:xfrm flipV="1">
            <a:off x="1886977" y="9293816"/>
            <a:ext cx="612000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C2D347-F54F-FF42-BD6B-2FB432A85584}"/>
              </a:ext>
            </a:extLst>
          </p:cNvPr>
          <p:cNvSpPr txBox="1"/>
          <p:nvPr/>
        </p:nvSpPr>
        <p:spPr>
          <a:xfrm>
            <a:off x="2398913" y="5942224"/>
            <a:ext cx="16974473" cy="804836"/>
          </a:xfrm>
          <a:prstGeom prst="rect">
            <a:avLst/>
          </a:prstGeom>
          <a:noFill/>
        </p:spPr>
        <p:txBody>
          <a:bodyPr wrap="square" rtlCol="0">
            <a:spAutoFit/>
          </a:bodyPr>
          <a:lstStyle/>
          <a:p>
            <a:pPr>
              <a:lnSpc>
                <a:spcPts val="6000"/>
              </a:lnSpc>
            </a:pPr>
            <a:r>
              <a:rPr lang="en-CA" sz="4000"/>
              <a:t>Due to high costs, medical imaging and diagnosis is not </a:t>
            </a:r>
            <a:r>
              <a:rPr lang="en-CA" sz="4000" b="1"/>
              <a:t>accessible</a:t>
            </a:r>
            <a:r>
              <a:rPr lang="en-CA" sz="4000"/>
              <a:t> to everyone.</a:t>
            </a:r>
            <a:endParaRPr lang="en-US" sz="4000"/>
          </a:p>
        </p:txBody>
      </p:sp>
      <p:sp>
        <p:nvSpPr>
          <p:cNvPr id="26" name="Rectangle 25">
            <a:extLst>
              <a:ext uri="{FF2B5EF4-FFF2-40B4-BE49-F238E27FC236}">
                <a16:creationId xmlns:a16="http://schemas.microsoft.com/office/drawing/2014/main" id="{9FB94DFB-F791-A24A-AC67-D35B255EC9DF}"/>
              </a:ext>
            </a:extLst>
          </p:cNvPr>
          <p:cNvSpPr/>
          <p:nvPr/>
        </p:nvSpPr>
        <p:spPr>
          <a:xfrm>
            <a:off x="1631567" y="725602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7" name="TextBox 26">
            <a:extLst>
              <a:ext uri="{FF2B5EF4-FFF2-40B4-BE49-F238E27FC236}">
                <a16:creationId xmlns:a16="http://schemas.microsoft.com/office/drawing/2014/main" id="{E33231EE-EDA1-824A-B690-F6129AB285B8}"/>
              </a:ext>
            </a:extLst>
          </p:cNvPr>
          <p:cNvSpPr txBox="1"/>
          <p:nvPr/>
        </p:nvSpPr>
        <p:spPr>
          <a:xfrm>
            <a:off x="2398913" y="6983707"/>
            <a:ext cx="18101345" cy="804836"/>
          </a:xfrm>
          <a:prstGeom prst="rect">
            <a:avLst/>
          </a:prstGeom>
          <a:noFill/>
        </p:spPr>
        <p:txBody>
          <a:bodyPr wrap="square" rtlCol="0">
            <a:spAutoFit/>
          </a:bodyPr>
          <a:lstStyle/>
          <a:p>
            <a:pPr>
              <a:lnSpc>
                <a:spcPts val="6000"/>
              </a:lnSpc>
            </a:pPr>
            <a:r>
              <a:rPr lang="en-CA" sz="4000"/>
              <a:t>Low-quality images or blurriness may lead to </a:t>
            </a:r>
            <a:r>
              <a:rPr lang="en-CA" sz="4000" b="1"/>
              <a:t>inaccurate</a:t>
            </a:r>
            <a:r>
              <a:rPr lang="en-CA" sz="4000"/>
              <a:t> or </a:t>
            </a:r>
            <a:r>
              <a:rPr lang="en-CA" sz="4000" b="1"/>
              <a:t>inconclusive</a:t>
            </a:r>
            <a:r>
              <a:rPr lang="en-CA" sz="4000"/>
              <a:t> diagnosis.</a:t>
            </a:r>
            <a:endParaRPr lang="en-US" sz="4000"/>
          </a:p>
        </p:txBody>
      </p:sp>
      <p:sp>
        <p:nvSpPr>
          <p:cNvPr id="28" name="Прямоугольник 50">
            <a:extLst>
              <a:ext uri="{FF2B5EF4-FFF2-40B4-BE49-F238E27FC236}">
                <a16:creationId xmlns:a16="http://schemas.microsoft.com/office/drawing/2014/main" id="{517A5644-E7A8-B84F-8B8F-6EB71DEAA14B}"/>
              </a:ext>
            </a:extLst>
          </p:cNvPr>
          <p:cNvSpPr/>
          <p:nvPr/>
        </p:nvSpPr>
        <p:spPr>
          <a:xfrm>
            <a:off x="15901729" y="1689682"/>
            <a:ext cx="7165820" cy="3451670"/>
          </a:xfrm>
          <a:prstGeom prst="rect">
            <a:avLst/>
          </a:prstGeom>
          <a:solidFill>
            <a:srgbClr val="E3E4E6"/>
          </a:solidFill>
          <a:ln>
            <a:solidFill>
              <a:srgbClr val="E3E4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DA44FD-90A5-714E-981E-89A4FBE172F6}"/>
              </a:ext>
            </a:extLst>
          </p:cNvPr>
          <p:cNvSpPr txBox="1"/>
          <p:nvPr/>
        </p:nvSpPr>
        <p:spPr>
          <a:xfrm>
            <a:off x="16194800" y="1865353"/>
            <a:ext cx="6695767" cy="3170099"/>
          </a:xfrm>
          <a:prstGeom prst="rect">
            <a:avLst/>
          </a:prstGeom>
          <a:noFill/>
        </p:spPr>
        <p:txBody>
          <a:bodyPr wrap="square" rtlCol="0">
            <a:spAutoFit/>
          </a:bodyPr>
          <a:lstStyle/>
          <a:p>
            <a:r>
              <a:rPr lang="en-CA" sz="4000" i="1"/>
              <a:t>“</a:t>
            </a:r>
            <a:r>
              <a:rPr lang="en-CA" sz="4000" b="1" i="1"/>
              <a:t>39.3% </a:t>
            </a:r>
            <a:r>
              <a:rPr lang="en-CA" sz="4000" i="1"/>
              <a:t>of the US population will be </a:t>
            </a:r>
            <a:r>
              <a:rPr lang="en-CA" sz="4000" b="1" i="1"/>
              <a:t>diagnosed with cancer </a:t>
            </a:r>
            <a:r>
              <a:rPr lang="en-CA" sz="4000" i="1"/>
              <a:t>at some point during their lifetime.” </a:t>
            </a:r>
            <a:r>
              <a:rPr lang="en-CA" sz="4000" i="1" baseline="30000"/>
              <a:t>[3]</a:t>
            </a:r>
            <a:endParaRPr lang="en-CA" sz="4000" i="1"/>
          </a:p>
          <a:p>
            <a:pPr algn="r"/>
            <a:r>
              <a:rPr lang="en-CA" sz="4000" i="1"/>
              <a:t>- National Cancer Institute</a:t>
            </a:r>
            <a:endParaRPr lang="en-CA" sz="4000"/>
          </a:p>
        </p:txBody>
      </p:sp>
      <p:pic>
        <p:nvPicPr>
          <p:cNvPr id="5" name="Audio 4">
            <a:hlinkClick r:id="" action="ppaction://media"/>
            <a:extLst>
              <a:ext uri="{FF2B5EF4-FFF2-40B4-BE49-F238E27FC236}">
                <a16:creationId xmlns:a16="http://schemas.microsoft.com/office/drawing/2014/main" id="{2780ACF2-9EF7-9848-8315-E3E25EB8C74D}"/>
              </a:ext>
            </a:extLst>
          </p:cNvPr>
          <p:cNvPicPr>
            <a:picLocks noChangeAspect="1"/>
          </p:cNvPicPr>
          <p:nvPr>
            <a:audioFile r:link="rId1"/>
            <p:extLst>
              <p:ext uri="{DAA4B4D4-6D71-4841-9C94-3DE7FCFB9230}">
                <p14:media xmlns:p14="http://schemas.microsoft.com/office/powerpoint/2010/main" r:embed="rId2">
                  <p14:trim st="3728.461" end="982.4447"/>
                </p14:media>
              </p:ext>
            </p:extLst>
          </p:nvPr>
        </p:nvPicPr>
        <p:blipFill>
          <a:blip r:embed="rId5"/>
          <a:stretch>
            <a:fillRect/>
          </a:stretch>
        </p:blipFill>
        <p:spPr>
          <a:xfrm>
            <a:off x="23348950" y="12687300"/>
            <a:ext cx="812800" cy="812800"/>
          </a:xfrm>
          <a:prstGeom prst="rect">
            <a:avLst/>
          </a:prstGeom>
        </p:spPr>
      </p:pic>
      <p:sp>
        <p:nvSpPr>
          <p:cNvPr id="20" name="TextBox 19">
            <a:extLst>
              <a:ext uri="{FF2B5EF4-FFF2-40B4-BE49-F238E27FC236}">
                <a16:creationId xmlns:a16="http://schemas.microsoft.com/office/drawing/2014/main" id="{CBF549FF-2BC6-C94A-8A25-96763331C8D3}"/>
              </a:ext>
            </a:extLst>
          </p:cNvPr>
          <p:cNvSpPr txBox="1"/>
          <p:nvPr/>
        </p:nvSpPr>
        <p:spPr>
          <a:xfrm>
            <a:off x="22934869" y="470840"/>
            <a:ext cx="2748104" cy="1015663"/>
          </a:xfrm>
          <a:prstGeom prst="rect">
            <a:avLst/>
          </a:prstGeom>
          <a:noFill/>
        </p:spPr>
        <p:txBody>
          <a:bodyPr wrap="square" rtlCol="0">
            <a:spAutoFit/>
          </a:bodyPr>
          <a:lstStyle/>
          <a:p>
            <a:r>
              <a:rPr lang="en-US" sz="6000"/>
              <a:t>3</a:t>
            </a:r>
          </a:p>
        </p:txBody>
      </p:sp>
    </p:spTree>
    <p:extLst>
      <p:ext uri="{BB962C8B-B14F-4D97-AF65-F5344CB8AC3E}">
        <p14:creationId xmlns:p14="http://schemas.microsoft.com/office/powerpoint/2010/main" val="2231390545"/>
      </p:ext>
    </p:extLst>
  </p:cSld>
  <p:clrMapOvr>
    <a:masterClrMapping/>
  </p:clrMapOvr>
  <mc:AlternateContent xmlns:mc="http://schemas.openxmlformats.org/markup-compatibility/2006" xmlns:p14="http://schemas.microsoft.com/office/powerpoint/2010/main">
    <mc:Choice Requires="p14">
      <p:transition p14:dur="0" advClick="0" advTm="40800"/>
    </mc:Choice>
    <mc:Fallback xmlns="">
      <p:transition advClick="0" advTm="40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Прямоугольник 27"/>
          <p:cNvSpPr/>
          <p:nvPr/>
        </p:nvSpPr>
        <p:spPr>
          <a:xfrm>
            <a:off x="758825" y="768668"/>
            <a:ext cx="6092826" cy="591252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Прямоугольник 43"/>
          <p:cNvSpPr/>
          <p:nvPr/>
        </p:nvSpPr>
        <p:spPr>
          <a:xfrm>
            <a:off x="7273925" y="678517"/>
            <a:ext cx="6092826" cy="60928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Прямоугольник 50"/>
          <p:cNvSpPr/>
          <p:nvPr/>
        </p:nvSpPr>
        <p:spPr>
          <a:xfrm>
            <a:off x="758825" y="7093268"/>
            <a:ext cx="6092826" cy="59125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Прямоугольник 59"/>
          <p:cNvSpPr/>
          <p:nvPr/>
        </p:nvSpPr>
        <p:spPr>
          <a:xfrm>
            <a:off x="7273925" y="7093268"/>
            <a:ext cx="6092826" cy="591252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A47EBA8-5D15-1C41-904A-DBEA1BDE7253}"/>
              </a:ext>
            </a:extLst>
          </p:cNvPr>
          <p:cNvSpPr txBox="1"/>
          <p:nvPr/>
        </p:nvSpPr>
        <p:spPr>
          <a:xfrm>
            <a:off x="14398625" y="768668"/>
            <a:ext cx="8818563" cy="2111347"/>
          </a:xfrm>
          <a:prstGeom prst="rect">
            <a:avLst/>
          </a:prstGeom>
          <a:noFill/>
        </p:spPr>
        <p:txBody>
          <a:bodyPr wrap="square" rtlCol="0">
            <a:spAutoFit/>
          </a:bodyPr>
          <a:lstStyle/>
          <a:p>
            <a:pPr algn="ctr">
              <a:lnSpc>
                <a:spcPct val="80000"/>
              </a:lnSpc>
            </a:pPr>
            <a:r>
              <a:rPr lang="en-US" sz="16000">
                <a:solidFill>
                  <a:schemeClr val="accent1"/>
                </a:solidFill>
                <a:latin typeface="DIN Condensed" pitchFamily="2" charset="0"/>
              </a:rPr>
              <a:t>DATASET</a:t>
            </a:r>
            <a:endParaRPr lang="ru-RU" sz="16000">
              <a:solidFill>
                <a:schemeClr val="accent1"/>
              </a:solidFill>
            </a:endParaRPr>
          </a:p>
        </p:txBody>
      </p:sp>
      <p:sp>
        <p:nvSpPr>
          <p:cNvPr id="34" name="TextBox 33">
            <a:extLst>
              <a:ext uri="{FF2B5EF4-FFF2-40B4-BE49-F238E27FC236}">
                <a16:creationId xmlns:a16="http://schemas.microsoft.com/office/drawing/2014/main" id="{59BA7634-433A-424F-9809-D91F4D932749}"/>
              </a:ext>
            </a:extLst>
          </p:cNvPr>
          <p:cNvSpPr txBox="1"/>
          <p:nvPr/>
        </p:nvSpPr>
        <p:spPr>
          <a:xfrm>
            <a:off x="14091742" y="2892284"/>
            <a:ext cx="9720000" cy="10248960"/>
          </a:xfrm>
          <a:prstGeom prst="rect">
            <a:avLst/>
          </a:prstGeom>
          <a:noFill/>
        </p:spPr>
        <p:txBody>
          <a:bodyPr wrap="square" rtlCol="0">
            <a:spAutoFit/>
          </a:bodyPr>
          <a:lstStyle/>
          <a:p>
            <a:pPr>
              <a:lnSpc>
                <a:spcPct val="150000"/>
              </a:lnSpc>
            </a:pPr>
            <a:r>
              <a:rPr lang="en-CA" sz="4000">
                <a:ea typeface="Open Sans Light" panose="020B0306030504020204" pitchFamily="34" charset="0"/>
                <a:cs typeface="Open Sans Light" panose="020B0306030504020204" pitchFamily="34" charset="0"/>
              </a:rPr>
              <a:t>     Dataset from the Cancer Imaging Archive</a:t>
            </a:r>
            <a:r>
              <a:rPr lang="en-CA" sz="4000" baseline="30000">
                <a:ea typeface="Open Sans Light" panose="020B0306030504020204" pitchFamily="34" charset="0"/>
                <a:cs typeface="Open Sans Light" panose="020B0306030504020204" pitchFamily="34" charset="0"/>
              </a:rPr>
              <a:t>[4]</a:t>
            </a:r>
            <a:endParaRPr lang="en-CA" sz="4000">
              <a:ea typeface="Open Sans Light" panose="020B0306030504020204" pitchFamily="34" charset="0"/>
              <a:cs typeface="Open Sans Light" panose="020B0306030504020204" pitchFamily="34" charset="0"/>
            </a:endParaRPr>
          </a:p>
          <a:p>
            <a:pPr marL="571500" indent="-571500">
              <a:lnSpc>
                <a:spcPct val="150000"/>
              </a:lnSpc>
              <a:buFont typeface="Arial" panose="020B0604020202020204" pitchFamily="34" charset="0"/>
              <a:buChar char="•"/>
            </a:pPr>
            <a:r>
              <a:rPr lang="en-CA" sz="4000">
                <a:ea typeface="Open Sans Light" panose="020B0306030504020204" pitchFamily="34" charset="0"/>
                <a:cs typeface="Open Sans Light" panose="020B0306030504020204" pitchFamily="34" charset="0"/>
              </a:rPr>
              <a:t>Images of National Cancer Institutes’ CPTAC-GBM patients.</a:t>
            </a:r>
          </a:p>
          <a:p>
            <a:pPr marL="1485717" lvl="1" indent="-571500">
              <a:lnSpc>
                <a:spcPct val="150000"/>
              </a:lnSpc>
              <a:buFont typeface="Courier New" panose="02070309020205020404" pitchFamily="49" charset="0"/>
              <a:buChar char="o"/>
            </a:pPr>
            <a:r>
              <a:rPr lang="en-CA" sz="4000">
                <a:ea typeface="Open Sans Light" panose="020B0306030504020204" pitchFamily="34" charset="0"/>
                <a:cs typeface="Open Sans Light" panose="020B0306030504020204" pitchFamily="34" charset="0"/>
              </a:rPr>
              <a:t>GBM: </a:t>
            </a:r>
            <a:r>
              <a:rPr lang="en-CA" sz="4000" i="1">
                <a:ea typeface="Open Sans Light" panose="020B0306030504020204" pitchFamily="34" charset="0"/>
                <a:cs typeface="Open Sans Light" panose="020B0306030504020204" pitchFamily="34" charset="0"/>
              </a:rPr>
              <a:t>Glioblastoma Multiforme,</a:t>
            </a:r>
            <a:r>
              <a:rPr lang="en-CA" sz="4000">
                <a:ea typeface="Open Sans Light" panose="020B0306030504020204" pitchFamily="34" charset="0"/>
                <a:cs typeface="Open Sans Light" panose="020B0306030504020204" pitchFamily="34" charset="0"/>
              </a:rPr>
              <a:t> a fast-growing brain tumour.</a:t>
            </a:r>
          </a:p>
          <a:p>
            <a:pPr marL="571500" indent="-571500">
              <a:lnSpc>
                <a:spcPct val="150000"/>
              </a:lnSpc>
              <a:buFont typeface="Arial" panose="020B0604020202020204" pitchFamily="34" charset="0"/>
              <a:buChar char="•"/>
            </a:pPr>
            <a:r>
              <a:rPr lang="en-CA" sz="4000">
                <a:ea typeface="Open Sans Light" panose="020B0306030504020204" pitchFamily="34" charset="0"/>
                <a:cs typeface="Open Sans Light" panose="020B0306030504020204" pitchFamily="34" charset="0"/>
              </a:rPr>
              <a:t>156,493 images (39.8 GB).</a:t>
            </a:r>
          </a:p>
          <a:p>
            <a:pPr marL="571500" indent="-571500">
              <a:lnSpc>
                <a:spcPct val="150000"/>
              </a:lnSpc>
              <a:buFont typeface="Arial" panose="020B0604020202020204" pitchFamily="34" charset="0"/>
              <a:buChar char="•"/>
            </a:pPr>
            <a:r>
              <a:rPr lang="en-CA" sz="4000">
                <a:ea typeface="Open Sans Light" panose="020B0306030504020204" pitchFamily="34" charset="0"/>
                <a:cs typeface="Open Sans Light" panose="020B0306030504020204" pitchFamily="34" charset="0"/>
              </a:rPr>
              <a:t>Image resolution: 256x256 to 512x512.</a:t>
            </a:r>
          </a:p>
          <a:p>
            <a:pPr marL="571500" indent="-571500">
              <a:lnSpc>
                <a:spcPct val="150000"/>
              </a:lnSpc>
              <a:buFont typeface="Arial" panose="020B0604020202020204" pitchFamily="34" charset="0"/>
              <a:buChar char="•"/>
            </a:pPr>
            <a:r>
              <a:rPr lang="en-CA" sz="4000">
                <a:ea typeface="Open Sans Light" panose="020B0306030504020204" pitchFamily="34" charset="0"/>
                <a:cs typeface="Open Sans Light" panose="020B0306030504020204" pitchFamily="34" charset="0"/>
              </a:rPr>
              <a:t>66 patients.</a:t>
            </a:r>
          </a:p>
          <a:p>
            <a:pPr marL="571500" indent="-571500">
              <a:lnSpc>
                <a:spcPct val="150000"/>
              </a:lnSpc>
              <a:buFont typeface="Arial" panose="020B0604020202020204" pitchFamily="34" charset="0"/>
              <a:buChar char="•"/>
            </a:pPr>
            <a:r>
              <a:rPr lang="en-CA" sz="4000">
                <a:ea typeface="Open Sans Light" panose="020B0306030504020204" pitchFamily="34" charset="0"/>
                <a:cs typeface="Open Sans Light" panose="020B0306030504020204" pitchFamily="34" charset="0"/>
              </a:rPr>
              <a:t>Various modalities: CR, CT, MRI, and SC.</a:t>
            </a:r>
          </a:p>
          <a:p>
            <a:pPr marL="571500" indent="-571500">
              <a:lnSpc>
                <a:spcPct val="150000"/>
              </a:lnSpc>
              <a:buFont typeface="Arial" panose="020B0604020202020204" pitchFamily="34" charset="0"/>
              <a:buChar char="•"/>
            </a:pPr>
            <a:r>
              <a:rPr lang="en-CA" sz="4000">
                <a:ea typeface="Open Sans Light" panose="020B0306030504020204" pitchFamily="34" charset="0"/>
                <a:cs typeface="Open Sans Light" panose="020B0306030504020204" pitchFamily="34" charset="0"/>
              </a:rPr>
              <a:t>Dataset updated on 02/14/2020.</a:t>
            </a:r>
            <a:endParaRPr lang="en-CA" sz="4000">
              <a:highlight>
                <a:srgbClr val="FFFF00"/>
              </a:highlight>
              <a:ea typeface="Open Sans Light" panose="020B0306030504020204" pitchFamily="34" charset="0"/>
              <a:cs typeface="Open Sans Light" panose="020B0306030504020204" pitchFamily="34" charset="0"/>
            </a:endParaRPr>
          </a:p>
        </p:txBody>
      </p:sp>
      <p:pic>
        <p:nvPicPr>
          <p:cNvPr id="3" name="Picture 2" descr="A picture containing sitting, table, food, white&#10;&#10;Description automatically generated">
            <a:extLst>
              <a:ext uri="{FF2B5EF4-FFF2-40B4-BE49-F238E27FC236}">
                <a16:creationId xmlns:a16="http://schemas.microsoft.com/office/drawing/2014/main" id="{146E7016-7066-8F40-8D37-DF786A4571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3925" y="7003118"/>
            <a:ext cx="6092826" cy="6092826"/>
          </a:xfrm>
          <a:prstGeom prst="rect">
            <a:avLst/>
          </a:prstGeom>
        </p:spPr>
      </p:pic>
      <p:pic>
        <p:nvPicPr>
          <p:cNvPr id="9" name="Picture 8" descr="A picture containing water, sitting, dark, white&#10;&#10;Description automatically generated">
            <a:extLst>
              <a:ext uri="{FF2B5EF4-FFF2-40B4-BE49-F238E27FC236}">
                <a16:creationId xmlns:a16="http://schemas.microsoft.com/office/drawing/2014/main" id="{93FF7560-BA10-304F-91AA-9F80ED2F08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25" y="7003118"/>
            <a:ext cx="6092826" cy="6092826"/>
          </a:xfrm>
          <a:prstGeom prst="rect">
            <a:avLst/>
          </a:prstGeom>
        </p:spPr>
      </p:pic>
      <p:cxnSp>
        <p:nvCxnSpPr>
          <p:cNvPr id="20" name="Прямая соединительная линия 7">
            <a:extLst>
              <a:ext uri="{FF2B5EF4-FFF2-40B4-BE49-F238E27FC236}">
                <a16:creationId xmlns:a16="http://schemas.microsoft.com/office/drawing/2014/main" id="{05D93714-3BB5-FD41-BED3-EF7309006772}"/>
              </a:ext>
            </a:extLst>
          </p:cNvPr>
          <p:cNvCxnSpPr>
            <a:cxnSpLocks/>
          </p:cNvCxnSpPr>
          <p:nvPr/>
        </p:nvCxnSpPr>
        <p:spPr>
          <a:xfrm>
            <a:off x="14091742" y="2582919"/>
            <a:ext cx="9720000" cy="0"/>
          </a:xfrm>
          <a:prstGeom prst="line">
            <a:avLst/>
          </a:prstGeom>
          <a:ln w="38100"/>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AD4B00CC-DDB1-6D48-AA8E-EFDA91FF85F1}"/>
              </a:ext>
            </a:extLst>
          </p:cNvPr>
          <p:cNvPicPr>
            <a:picLocks noChangeAspect="1"/>
          </p:cNvPicPr>
          <p:nvPr/>
        </p:nvPicPr>
        <p:blipFill>
          <a:blip r:embed="rId7"/>
          <a:stretch>
            <a:fillRect/>
          </a:stretch>
        </p:blipFill>
        <p:spPr>
          <a:xfrm>
            <a:off x="7800338" y="1204931"/>
            <a:ext cx="5040000" cy="5040000"/>
          </a:xfrm>
          <a:prstGeom prst="rect">
            <a:avLst/>
          </a:prstGeom>
        </p:spPr>
      </p:pic>
      <p:pic>
        <p:nvPicPr>
          <p:cNvPr id="29" name="Picture 28" descr="A close up of an animal&#10;&#10;Description automatically generated">
            <a:extLst>
              <a:ext uri="{FF2B5EF4-FFF2-40B4-BE49-F238E27FC236}">
                <a16:creationId xmlns:a16="http://schemas.microsoft.com/office/drawing/2014/main" id="{12E0A43F-63C1-2C45-B4C0-2541A8E3C1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825" y="678518"/>
            <a:ext cx="6092826" cy="6092826"/>
          </a:xfrm>
          <a:prstGeom prst="rect">
            <a:avLst/>
          </a:prstGeom>
        </p:spPr>
      </p:pic>
      <p:sp>
        <p:nvSpPr>
          <p:cNvPr id="35" name="Rectangle 34">
            <a:extLst>
              <a:ext uri="{FF2B5EF4-FFF2-40B4-BE49-F238E27FC236}">
                <a16:creationId xmlns:a16="http://schemas.microsoft.com/office/drawing/2014/main" id="{DD5502AF-4732-2E47-B62E-519A7521BCA0}"/>
              </a:ext>
            </a:extLst>
          </p:cNvPr>
          <p:cNvSpPr/>
          <p:nvPr/>
        </p:nvSpPr>
        <p:spPr>
          <a:xfrm>
            <a:off x="14062245" y="420567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6" name="Rectangle 35">
            <a:extLst>
              <a:ext uri="{FF2B5EF4-FFF2-40B4-BE49-F238E27FC236}">
                <a16:creationId xmlns:a16="http://schemas.microsoft.com/office/drawing/2014/main" id="{965FF3CA-1763-A149-A3C3-F13B5E189AEE}"/>
              </a:ext>
            </a:extLst>
          </p:cNvPr>
          <p:cNvSpPr/>
          <p:nvPr/>
        </p:nvSpPr>
        <p:spPr>
          <a:xfrm>
            <a:off x="14066444" y="787033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7" name="Rectangle 36">
            <a:extLst>
              <a:ext uri="{FF2B5EF4-FFF2-40B4-BE49-F238E27FC236}">
                <a16:creationId xmlns:a16="http://schemas.microsoft.com/office/drawing/2014/main" id="{4FBE07D9-9F19-8840-B364-85A9EC4ED96B}"/>
              </a:ext>
            </a:extLst>
          </p:cNvPr>
          <p:cNvSpPr/>
          <p:nvPr/>
        </p:nvSpPr>
        <p:spPr>
          <a:xfrm>
            <a:off x="14062245" y="880333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8" name="Rectangle 37">
            <a:extLst>
              <a:ext uri="{FF2B5EF4-FFF2-40B4-BE49-F238E27FC236}">
                <a16:creationId xmlns:a16="http://schemas.microsoft.com/office/drawing/2014/main" id="{338E6D76-CFF8-F543-B412-8F4690D2A017}"/>
              </a:ext>
            </a:extLst>
          </p:cNvPr>
          <p:cNvSpPr/>
          <p:nvPr/>
        </p:nvSpPr>
        <p:spPr>
          <a:xfrm>
            <a:off x="14066444" y="968243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39" name="Rectangle 38">
            <a:extLst>
              <a:ext uri="{FF2B5EF4-FFF2-40B4-BE49-F238E27FC236}">
                <a16:creationId xmlns:a16="http://schemas.microsoft.com/office/drawing/2014/main" id="{1EDDD6FE-CA81-9E49-A8E3-7C70C6E9E663}"/>
              </a:ext>
            </a:extLst>
          </p:cNvPr>
          <p:cNvSpPr/>
          <p:nvPr/>
        </p:nvSpPr>
        <p:spPr>
          <a:xfrm>
            <a:off x="14062245" y="10585936"/>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 name="Rectangle 39">
            <a:extLst>
              <a:ext uri="{FF2B5EF4-FFF2-40B4-BE49-F238E27FC236}">
                <a16:creationId xmlns:a16="http://schemas.microsoft.com/office/drawing/2014/main" id="{56DA0B49-8D73-6E43-A8F7-672F4C0EBF85}"/>
              </a:ext>
            </a:extLst>
          </p:cNvPr>
          <p:cNvSpPr/>
          <p:nvPr/>
        </p:nvSpPr>
        <p:spPr>
          <a:xfrm>
            <a:off x="14062245" y="1149188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2" name="Rectangle 41">
            <a:extLst>
              <a:ext uri="{FF2B5EF4-FFF2-40B4-BE49-F238E27FC236}">
                <a16:creationId xmlns:a16="http://schemas.microsoft.com/office/drawing/2014/main" id="{11C30C5D-4564-7E49-8CB9-FC43A82528EA}"/>
              </a:ext>
            </a:extLst>
          </p:cNvPr>
          <p:cNvSpPr/>
          <p:nvPr/>
        </p:nvSpPr>
        <p:spPr>
          <a:xfrm>
            <a:off x="15040554" y="605343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5" name="Rectangle 1">
            <a:extLst>
              <a:ext uri="{FF2B5EF4-FFF2-40B4-BE49-F238E27FC236}">
                <a16:creationId xmlns:a16="http://schemas.microsoft.com/office/drawing/2014/main" id="{7F8A8F4C-05AD-214F-8DC3-8754D18B605F}"/>
              </a:ext>
            </a:extLst>
          </p:cNvPr>
          <p:cNvSpPr/>
          <p:nvPr/>
        </p:nvSpPr>
        <p:spPr>
          <a:xfrm>
            <a:off x="14062245" y="331437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0" name="Audio 9">
            <a:hlinkClick r:id="" action="ppaction://media"/>
            <a:extLst>
              <a:ext uri="{FF2B5EF4-FFF2-40B4-BE49-F238E27FC236}">
                <a16:creationId xmlns:a16="http://schemas.microsoft.com/office/drawing/2014/main" id="{5B243BFD-C38C-D547-B427-EB3046598B11}"/>
              </a:ext>
            </a:extLst>
          </p:cNvPr>
          <p:cNvPicPr>
            <a:picLocks noChangeAspect="1"/>
          </p:cNvPicPr>
          <p:nvPr>
            <a:audioFile r:link="rId1"/>
            <p:extLst>
              <p:ext uri="{DAA4B4D4-6D71-4841-9C94-3DE7FCFB9230}">
                <p14:media xmlns:p14="http://schemas.microsoft.com/office/powerpoint/2010/main" r:embed="rId2">
                  <p14:trim st="6718.1752" end="1577.0591"/>
                </p14:media>
              </p:ext>
            </p:extLst>
          </p:nvPr>
        </p:nvPicPr>
        <p:blipFill>
          <a:blip r:embed="rId9"/>
          <a:stretch>
            <a:fillRect/>
          </a:stretch>
        </p:blipFill>
        <p:spPr>
          <a:xfrm>
            <a:off x="23348950" y="12687300"/>
            <a:ext cx="812800" cy="812800"/>
          </a:xfrm>
          <a:prstGeom prst="rect">
            <a:avLst/>
          </a:prstGeom>
        </p:spPr>
      </p:pic>
      <p:sp>
        <p:nvSpPr>
          <p:cNvPr id="22" name="TextBox 21">
            <a:extLst>
              <a:ext uri="{FF2B5EF4-FFF2-40B4-BE49-F238E27FC236}">
                <a16:creationId xmlns:a16="http://schemas.microsoft.com/office/drawing/2014/main" id="{5541BBA2-6A81-0149-B7AC-C0A542D8579B}"/>
              </a:ext>
            </a:extLst>
          </p:cNvPr>
          <p:cNvSpPr txBox="1"/>
          <p:nvPr/>
        </p:nvSpPr>
        <p:spPr>
          <a:xfrm>
            <a:off x="22934869" y="470840"/>
            <a:ext cx="2748104" cy="1015663"/>
          </a:xfrm>
          <a:prstGeom prst="rect">
            <a:avLst/>
          </a:prstGeom>
          <a:noFill/>
        </p:spPr>
        <p:txBody>
          <a:bodyPr wrap="square" rtlCol="0">
            <a:spAutoFit/>
          </a:bodyPr>
          <a:lstStyle/>
          <a:p>
            <a:r>
              <a:rPr lang="en-US" sz="6000"/>
              <a:t>4</a:t>
            </a:r>
          </a:p>
        </p:txBody>
      </p:sp>
    </p:spTree>
    <p:extLst>
      <p:ext uri="{BB962C8B-B14F-4D97-AF65-F5344CB8AC3E}">
        <p14:creationId xmlns:p14="http://schemas.microsoft.com/office/powerpoint/2010/main" val="2565527296"/>
      </p:ext>
    </p:extLst>
  </p:cSld>
  <p:clrMapOvr>
    <a:masterClrMapping/>
  </p:clrMapOvr>
  <mc:AlternateContent xmlns:mc="http://schemas.openxmlformats.org/markup-compatibility/2006" xmlns:p14="http://schemas.microsoft.com/office/powerpoint/2010/main">
    <mc:Choice Requires="p14">
      <p:transition p14:dur="0" advClick="0" advTm="30500"/>
    </mc:Choice>
    <mc:Fallback xmlns="">
      <p:transition advClick="0" advTm="30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624F7E-24E2-F244-8A01-CC24FA35090B}"/>
              </a:ext>
            </a:extLst>
          </p:cNvPr>
          <p:cNvGrpSpPr/>
          <p:nvPr/>
        </p:nvGrpSpPr>
        <p:grpSpPr>
          <a:xfrm>
            <a:off x="4804252" y="1958657"/>
            <a:ext cx="5629459" cy="3770263"/>
            <a:chOff x="4804252" y="1958657"/>
            <a:chExt cx="5629459" cy="3770263"/>
          </a:xfrm>
        </p:grpSpPr>
        <p:sp>
          <p:nvSpPr>
            <p:cNvPr id="4" name="TextBox 3">
              <a:extLst>
                <a:ext uri="{FF2B5EF4-FFF2-40B4-BE49-F238E27FC236}">
                  <a16:creationId xmlns:a16="http://schemas.microsoft.com/office/drawing/2014/main" id="{6D024B7D-70C2-334D-AC8C-982D360706CB}"/>
                </a:ext>
              </a:extLst>
            </p:cNvPr>
            <p:cNvSpPr txBox="1"/>
            <p:nvPr/>
          </p:nvSpPr>
          <p:spPr>
            <a:xfrm>
              <a:off x="6050759" y="2156293"/>
              <a:ext cx="4382952" cy="1938992"/>
            </a:xfrm>
            <a:prstGeom prst="rect">
              <a:avLst/>
            </a:prstGeom>
            <a:noFill/>
          </p:spPr>
          <p:txBody>
            <a:bodyPr wrap="square" rtlCol="0">
              <a:spAutoFit/>
            </a:bodyPr>
            <a:lstStyle/>
            <a:p>
              <a:pPr algn="ctr"/>
              <a:r>
                <a:rPr lang="en-US" sz="4000"/>
                <a:t>Collected </a:t>
              </a:r>
            </a:p>
            <a:p>
              <a:pPr algn="ctr"/>
              <a:r>
                <a:rPr lang="en-US" sz="4000"/>
                <a:t>24,000 Images </a:t>
              </a:r>
            </a:p>
            <a:p>
              <a:pPr algn="ctr"/>
              <a:r>
                <a:rPr lang="en-US" sz="4000"/>
                <a:t>From Dataset</a:t>
              </a:r>
            </a:p>
          </p:txBody>
        </p:sp>
        <p:grpSp>
          <p:nvGrpSpPr>
            <p:cNvPr id="59" name="Group 58">
              <a:extLst>
                <a:ext uri="{FF2B5EF4-FFF2-40B4-BE49-F238E27FC236}">
                  <a16:creationId xmlns:a16="http://schemas.microsoft.com/office/drawing/2014/main" id="{7BF460CA-D16C-324E-B1E7-03633C5D477B}"/>
                </a:ext>
              </a:extLst>
            </p:cNvPr>
            <p:cNvGrpSpPr/>
            <p:nvPr/>
          </p:nvGrpSpPr>
          <p:grpSpPr>
            <a:xfrm>
              <a:off x="7104352" y="4459955"/>
              <a:ext cx="2628902" cy="1268959"/>
              <a:chOff x="2755174" y="7018201"/>
              <a:chExt cx="3257552" cy="1498799"/>
            </a:xfrm>
          </p:grpSpPr>
          <p:sp>
            <p:nvSpPr>
              <p:cNvPr id="39" name="Can 38">
                <a:extLst>
                  <a:ext uri="{FF2B5EF4-FFF2-40B4-BE49-F238E27FC236}">
                    <a16:creationId xmlns:a16="http://schemas.microsoft.com/office/drawing/2014/main" id="{0EAAD6E0-B86E-B346-A7DE-1C0581502420}"/>
                  </a:ext>
                </a:extLst>
              </p:cNvPr>
              <p:cNvSpPr/>
              <p:nvPr/>
            </p:nvSpPr>
            <p:spPr>
              <a:xfrm>
                <a:off x="2755174" y="8136000"/>
                <a:ext cx="1447801" cy="381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an 39">
                <a:extLst>
                  <a:ext uri="{FF2B5EF4-FFF2-40B4-BE49-F238E27FC236}">
                    <a16:creationId xmlns:a16="http://schemas.microsoft.com/office/drawing/2014/main" id="{58BF2540-7E71-2F47-AD3D-D7331FD0491A}"/>
                  </a:ext>
                </a:extLst>
              </p:cNvPr>
              <p:cNvSpPr/>
              <p:nvPr/>
            </p:nvSpPr>
            <p:spPr>
              <a:xfrm>
                <a:off x="2755174" y="7776000"/>
                <a:ext cx="1447801" cy="381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n 40">
                <a:extLst>
                  <a:ext uri="{FF2B5EF4-FFF2-40B4-BE49-F238E27FC236}">
                    <a16:creationId xmlns:a16="http://schemas.microsoft.com/office/drawing/2014/main" id="{DE0D7719-6366-9842-BAE9-D0E91CCAFE96}"/>
                  </a:ext>
                </a:extLst>
              </p:cNvPr>
              <p:cNvSpPr/>
              <p:nvPr/>
            </p:nvSpPr>
            <p:spPr>
              <a:xfrm>
                <a:off x="2755174" y="7424737"/>
                <a:ext cx="1447801" cy="381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n 41">
                <a:extLst>
                  <a:ext uri="{FF2B5EF4-FFF2-40B4-BE49-F238E27FC236}">
                    <a16:creationId xmlns:a16="http://schemas.microsoft.com/office/drawing/2014/main" id="{9DD00E46-E469-9A47-AA08-B97901FBF793}"/>
                  </a:ext>
                </a:extLst>
              </p:cNvPr>
              <p:cNvSpPr/>
              <p:nvPr/>
            </p:nvSpPr>
            <p:spPr>
              <a:xfrm>
                <a:off x="2755174" y="7051882"/>
                <a:ext cx="1447801" cy="381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an 42">
                <a:extLst>
                  <a:ext uri="{FF2B5EF4-FFF2-40B4-BE49-F238E27FC236}">
                    <a16:creationId xmlns:a16="http://schemas.microsoft.com/office/drawing/2014/main" id="{53A96032-C72B-0D42-A685-B27F7875FBEB}"/>
                  </a:ext>
                </a:extLst>
              </p:cNvPr>
              <p:cNvSpPr/>
              <p:nvPr/>
            </p:nvSpPr>
            <p:spPr>
              <a:xfrm>
                <a:off x="4564925" y="7897701"/>
                <a:ext cx="1447801" cy="381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ircular Arrow 45">
                <a:extLst>
                  <a:ext uri="{FF2B5EF4-FFF2-40B4-BE49-F238E27FC236}">
                    <a16:creationId xmlns:a16="http://schemas.microsoft.com/office/drawing/2014/main" id="{71E41379-07AC-4E49-A152-6D60930DFE14}"/>
                  </a:ext>
                </a:extLst>
              </p:cNvPr>
              <p:cNvSpPr/>
              <p:nvPr/>
            </p:nvSpPr>
            <p:spPr>
              <a:xfrm>
                <a:off x="4165158" y="7018201"/>
                <a:ext cx="1318067" cy="1439999"/>
              </a:xfrm>
              <a:prstGeom prst="circularArrow">
                <a:avLst>
                  <a:gd name="adj1" fmla="val 13697"/>
                  <a:gd name="adj2" fmla="val 1129706"/>
                  <a:gd name="adj3" fmla="val 20659360"/>
                  <a:gd name="adj4" fmla="val 12944666"/>
                  <a:gd name="adj5" fmla="val 13094"/>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extBox 63">
              <a:extLst>
                <a:ext uri="{FF2B5EF4-FFF2-40B4-BE49-F238E27FC236}">
                  <a16:creationId xmlns:a16="http://schemas.microsoft.com/office/drawing/2014/main" id="{E9189326-130F-DD40-8BB5-E01C310D74C4}"/>
                </a:ext>
              </a:extLst>
            </p:cNvPr>
            <p:cNvSpPr txBox="1"/>
            <p:nvPr/>
          </p:nvSpPr>
          <p:spPr>
            <a:xfrm>
              <a:off x="4804252" y="1958657"/>
              <a:ext cx="1778563" cy="3770263"/>
            </a:xfrm>
            <a:prstGeom prst="rect">
              <a:avLst/>
            </a:prstGeom>
            <a:noFill/>
          </p:spPr>
          <p:txBody>
            <a:bodyPr wrap="square" rtlCol="0">
              <a:spAutoFit/>
            </a:bodyPr>
            <a:lstStyle/>
            <a:p>
              <a:r>
                <a:rPr lang="en-US" sz="23900">
                  <a:solidFill>
                    <a:schemeClr val="tx1">
                      <a:lumMod val="20000"/>
                      <a:lumOff val="80000"/>
                    </a:schemeClr>
                  </a:solidFill>
                </a:rPr>
                <a:t>1</a:t>
              </a:r>
            </a:p>
          </p:txBody>
        </p:sp>
      </p:grpSp>
      <p:grpSp>
        <p:nvGrpSpPr>
          <p:cNvPr id="3" name="Group 2">
            <a:extLst>
              <a:ext uri="{FF2B5EF4-FFF2-40B4-BE49-F238E27FC236}">
                <a16:creationId xmlns:a16="http://schemas.microsoft.com/office/drawing/2014/main" id="{CD381171-164E-144C-8234-96A75E45D192}"/>
              </a:ext>
            </a:extLst>
          </p:cNvPr>
          <p:cNvGrpSpPr/>
          <p:nvPr/>
        </p:nvGrpSpPr>
        <p:grpSpPr>
          <a:xfrm>
            <a:off x="8846366" y="6188653"/>
            <a:ext cx="5134398" cy="4390713"/>
            <a:chOff x="8846366" y="6188653"/>
            <a:chExt cx="5134398" cy="4390713"/>
          </a:xfrm>
        </p:grpSpPr>
        <p:sp>
          <p:nvSpPr>
            <p:cNvPr id="7" name="TextBox 6">
              <a:extLst>
                <a:ext uri="{FF2B5EF4-FFF2-40B4-BE49-F238E27FC236}">
                  <a16:creationId xmlns:a16="http://schemas.microsoft.com/office/drawing/2014/main" id="{F97001CD-8083-E045-88A1-F55D36DBE8D2}"/>
                </a:ext>
              </a:extLst>
            </p:cNvPr>
            <p:cNvSpPr txBox="1"/>
            <p:nvPr/>
          </p:nvSpPr>
          <p:spPr>
            <a:xfrm>
              <a:off x="10475564" y="6188653"/>
              <a:ext cx="3505200" cy="2123658"/>
            </a:xfrm>
            <a:prstGeom prst="rect">
              <a:avLst/>
            </a:prstGeom>
            <a:noFill/>
          </p:spPr>
          <p:txBody>
            <a:bodyPr wrap="square" rtlCol="0">
              <a:spAutoFit/>
            </a:bodyPr>
            <a:lstStyle/>
            <a:p>
              <a:pPr algn="ctr"/>
              <a:r>
                <a:rPr lang="en-US" sz="4400"/>
                <a:t>Selected Images Of Size 512 x 512</a:t>
              </a:r>
            </a:p>
          </p:txBody>
        </p:sp>
        <p:grpSp>
          <p:nvGrpSpPr>
            <p:cNvPr id="60" name="Group 59">
              <a:extLst>
                <a:ext uri="{FF2B5EF4-FFF2-40B4-BE49-F238E27FC236}">
                  <a16:creationId xmlns:a16="http://schemas.microsoft.com/office/drawing/2014/main" id="{50DB1F71-28F1-AC4E-9676-EACE4A1081E0}"/>
                </a:ext>
              </a:extLst>
            </p:cNvPr>
            <p:cNvGrpSpPr/>
            <p:nvPr/>
          </p:nvGrpSpPr>
          <p:grpSpPr>
            <a:xfrm>
              <a:off x="11094266" y="8521966"/>
              <a:ext cx="2039197" cy="2057400"/>
              <a:chOff x="9293225" y="10744200"/>
              <a:chExt cx="2039197" cy="2057400"/>
            </a:xfrm>
          </p:grpSpPr>
          <p:sp>
            <p:nvSpPr>
              <p:cNvPr id="49" name="Rectangle 48">
                <a:extLst>
                  <a:ext uri="{FF2B5EF4-FFF2-40B4-BE49-F238E27FC236}">
                    <a16:creationId xmlns:a16="http://schemas.microsoft.com/office/drawing/2014/main" id="{08195902-F9A7-D24B-8DB1-36C905E5E731}"/>
                  </a:ext>
                </a:extLst>
              </p:cNvPr>
              <p:cNvSpPr/>
              <p:nvPr/>
            </p:nvSpPr>
            <p:spPr>
              <a:xfrm>
                <a:off x="9521825" y="10744200"/>
                <a:ext cx="1810597" cy="1806797"/>
              </a:xfrm>
              <a:prstGeom prst="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B899B45B-32E8-DE4D-A585-0E77449B2A10}"/>
                  </a:ext>
                </a:extLst>
              </p:cNvPr>
              <p:cNvCxnSpPr/>
              <p:nvPr/>
            </p:nvCxnSpPr>
            <p:spPr>
              <a:xfrm>
                <a:off x="9293225" y="10798397"/>
                <a:ext cx="0" cy="1752600"/>
              </a:xfrm>
              <a:prstGeom prst="straightConnector1">
                <a:avLst/>
              </a:prstGeom>
              <a:ln w="53975">
                <a:solidFill>
                  <a:schemeClr val="tx1">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AD150C9-824E-6F43-99BC-516576F1861E}"/>
                  </a:ext>
                </a:extLst>
              </p:cNvPr>
              <p:cNvCxnSpPr>
                <a:cxnSpLocks/>
              </p:cNvCxnSpPr>
              <p:nvPr/>
            </p:nvCxnSpPr>
            <p:spPr>
              <a:xfrm>
                <a:off x="9521825" y="12801600"/>
                <a:ext cx="1810597" cy="0"/>
              </a:xfrm>
              <a:prstGeom prst="straightConnector1">
                <a:avLst/>
              </a:prstGeom>
              <a:ln w="53975">
                <a:solidFill>
                  <a:schemeClr val="tx1">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980599B-0E50-8240-9D38-592F58548F64}"/>
                </a:ext>
              </a:extLst>
            </p:cNvPr>
            <p:cNvSpPr txBox="1"/>
            <p:nvPr/>
          </p:nvSpPr>
          <p:spPr>
            <a:xfrm>
              <a:off x="8846366" y="6607525"/>
              <a:ext cx="2019299" cy="3770263"/>
            </a:xfrm>
            <a:prstGeom prst="rect">
              <a:avLst/>
            </a:prstGeom>
            <a:noFill/>
          </p:spPr>
          <p:txBody>
            <a:bodyPr wrap="square" rtlCol="0">
              <a:spAutoFit/>
            </a:bodyPr>
            <a:lstStyle/>
            <a:p>
              <a:r>
                <a:rPr lang="en-US" sz="23900">
                  <a:solidFill>
                    <a:schemeClr val="tx1">
                      <a:lumMod val="20000"/>
                      <a:lumOff val="80000"/>
                    </a:schemeClr>
                  </a:solidFill>
                </a:rPr>
                <a:t>2</a:t>
              </a:r>
            </a:p>
          </p:txBody>
        </p:sp>
      </p:grpSp>
      <p:grpSp>
        <p:nvGrpSpPr>
          <p:cNvPr id="5" name="Group 4">
            <a:extLst>
              <a:ext uri="{FF2B5EF4-FFF2-40B4-BE49-F238E27FC236}">
                <a16:creationId xmlns:a16="http://schemas.microsoft.com/office/drawing/2014/main" id="{DBF872EE-08C6-6A46-B049-7AAD197FF41C}"/>
              </a:ext>
            </a:extLst>
          </p:cNvPr>
          <p:cNvGrpSpPr/>
          <p:nvPr/>
        </p:nvGrpSpPr>
        <p:grpSpPr>
          <a:xfrm>
            <a:off x="13074070" y="2063752"/>
            <a:ext cx="5263697" cy="3831172"/>
            <a:chOff x="13074070" y="2063752"/>
            <a:chExt cx="5263697" cy="3831172"/>
          </a:xfrm>
        </p:grpSpPr>
        <p:sp>
          <p:nvSpPr>
            <p:cNvPr id="36" name="TextBox 35">
              <a:extLst>
                <a:ext uri="{FF2B5EF4-FFF2-40B4-BE49-F238E27FC236}">
                  <a16:creationId xmlns:a16="http://schemas.microsoft.com/office/drawing/2014/main" id="{5FA9F005-EA9D-FF44-AB47-FE8B79997F1F}"/>
                </a:ext>
              </a:extLst>
            </p:cNvPr>
            <p:cNvSpPr txBox="1"/>
            <p:nvPr/>
          </p:nvSpPr>
          <p:spPr>
            <a:xfrm>
              <a:off x="14760232" y="2336302"/>
              <a:ext cx="3577535" cy="2123658"/>
            </a:xfrm>
            <a:prstGeom prst="rect">
              <a:avLst/>
            </a:prstGeom>
            <a:noFill/>
          </p:spPr>
          <p:txBody>
            <a:bodyPr wrap="square" rtlCol="0">
              <a:spAutoFit/>
            </a:bodyPr>
            <a:lstStyle/>
            <a:p>
              <a:pPr algn="ctr"/>
              <a:r>
                <a:rPr lang="en-US" sz="4400"/>
                <a:t>Filtered Out Undetailed Images</a:t>
              </a:r>
            </a:p>
          </p:txBody>
        </p:sp>
        <p:grpSp>
          <p:nvGrpSpPr>
            <p:cNvPr id="63" name="Group 62">
              <a:extLst>
                <a:ext uri="{FF2B5EF4-FFF2-40B4-BE49-F238E27FC236}">
                  <a16:creationId xmlns:a16="http://schemas.microsoft.com/office/drawing/2014/main" id="{8DA3C01F-1B8D-4D4B-86B2-C9E67022599D}"/>
                </a:ext>
              </a:extLst>
            </p:cNvPr>
            <p:cNvGrpSpPr/>
            <p:nvPr/>
          </p:nvGrpSpPr>
          <p:grpSpPr>
            <a:xfrm>
              <a:off x="15834223" y="4554458"/>
              <a:ext cx="1440000" cy="1340466"/>
              <a:chOff x="14703424" y="7324397"/>
              <a:chExt cx="1219200" cy="1301734"/>
            </a:xfrm>
          </p:grpSpPr>
          <p:sp>
            <p:nvSpPr>
              <p:cNvPr id="61" name="Trapezoid 60">
                <a:extLst>
                  <a:ext uri="{FF2B5EF4-FFF2-40B4-BE49-F238E27FC236}">
                    <a16:creationId xmlns:a16="http://schemas.microsoft.com/office/drawing/2014/main" id="{7B8AF227-6C09-0B4B-A3AA-17CE401A9081}"/>
                  </a:ext>
                </a:extLst>
              </p:cNvPr>
              <p:cNvSpPr/>
              <p:nvPr/>
            </p:nvSpPr>
            <p:spPr>
              <a:xfrm rot="10800000">
                <a:off x="14703424" y="7324397"/>
                <a:ext cx="1219200" cy="725106"/>
              </a:xfrm>
              <a:prstGeom prst="trapezoid">
                <a:avLst>
                  <a:gd name="adj" fmla="val 69218"/>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2EA38B8-6A47-AA49-897A-99FC5BA32503}"/>
                  </a:ext>
                </a:extLst>
              </p:cNvPr>
              <p:cNvSpPr/>
              <p:nvPr/>
            </p:nvSpPr>
            <p:spPr>
              <a:xfrm>
                <a:off x="15139056" y="8049504"/>
                <a:ext cx="339092" cy="576627"/>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7C52AEAF-A90D-BC42-9DD0-F00CD119123E}"/>
                </a:ext>
              </a:extLst>
            </p:cNvPr>
            <p:cNvSpPr txBox="1"/>
            <p:nvPr/>
          </p:nvSpPr>
          <p:spPr>
            <a:xfrm>
              <a:off x="13074070" y="2063752"/>
              <a:ext cx="1778563" cy="3770263"/>
            </a:xfrm>
            <a:prstGeom prst="rect">
              <a:avLst/>
            </a:prstGeom>
            <a:noFill/>
          </p:spPr>
          <p:txBody>
            <a:bodyPr wrap="square" rtlCol="0">
              <a:spAutoFit/>
            </a:bodyPr>
            <a:lstStyle/>
            <a:p>
              <a:r>
                <a:rPr lang="en-US" sz="23900">
                  <a:solidFill>
                    <a:schemeClr val="tx1">
                      <a:lumMod val="20000"/>
                      <a:lumOff val="80000"/>
                    </a:schemeClr>
                  </a:solidFill>
                </a:rPr>
                <a:t>3</a:t>
              </a:r>
            </a:p>
          </p:txBody>
        </p:sp>
      </p:grpSp>
      <p:grpSp>
        <p:nvGrpSpPr>
          <p:cNvPr id="6" name="Group 5">
            <a:extLst>
              <a:ext uri="{FF2B5EF4-FFF2-40B4-BE49-F238E27FC236}">
                <a16:creationId xmlns:a16="http://schemas.microsoft.com/office/drawing/2014/main" id="{863D928B-7869-4844-892C-DEBEBB887C20}"/>
              </a:ext>
            </a:extLst>
          </p:cNvPr>
          <p:cNvGrpSpPr/>
          <p:nvPr/>
        </p:nvGrpSpPr>
        <p:grpSpPr>
          <a:xfrm>
            <a:off x="17446625" y="6306725"/>
            <a:ext cx="5315795" cy="4272641"/>
            <a:chOff x="17074728" y="6299291"/>
            <a:chExt cx="5315795" cy="4272641"/>
          </a:xfrm>
        </p:grpSpPr>
        <p:sp>
          <p:nvSpPr>
            <p:cNvPr id="67" name="TextBox 66">
              <a:extLst>
                <a:ext uri="{FF2B5EF4-FFF2-40B4-BE49-F238E27FC236}">
                  <a16:creationId xmlns:a16="http://schemas.microsoft.com/office/drawing/2014/main" id="{05FAF601-5542-D44A-9536-45864DE563DA}"/>
                </a:ext>
              </a:extLst>
            </p:cNvPr>
            <p:cNvSpPr txBox="1"/>
            <p:nvPr/>
          </p:nvSpPr>
          <p:spPr>
            <a:xfrm>
              <a:off x="17074728" y="6801669"/>
              <a:ext cx="1810595" cy="3770263"/>
            </a:xfrm>
            <a:prstGeom prst="rect">
              <a:avLst/>
            </a:prstGeom>
            <a:noFill/>
          </p:spPr>
          <p:txBody>
            <a:bodyPr wrap="square" rtlCol="0">
              <a:spAutoFit/>
            </a:bodyPr>
            <a:lstStyle/>
            <a:p>
              <a:r>
                <a:rPr lang="en-US" sz="23900">
                  <a:solidFill>
                    <a:schemeClr val="tx1">
                      <a:lumMod val="20000"/>
                      <a:lumOff val="80000"/>
                    </a:schemeClr>
                  </a:solidFill>
                </a:rPr>
                <a:t>4</a:t>
              </a:r>
            </a:p>
          </p:txBody>
        </p:sp>
        <p:sp>
          <p:nvSpPr>
            <p:cNvPr id="68" name="TextBox 67">
              <a:extLst>
                <a:ext uri="{FF2B5EF4-FFF2-40B4-BE49-F238E27FC236}">
                  <a16:creationId xmlns:a16="http://schemas.microsoft.com/office/drawing/2014/main" id="{819DF65C-7D6D-2644-885B-EA9BF5FA1C53}"/>
                </a:ext>
              </a:extLst>
            </p:cNvPr>
            <p:cNvSpPr txBox="1"/>
            <p:nvPr/>
          </p:nvSpPr>
          <p:spPr>
            <a:xfrm>
              <a:off x="18885323" y="6299291"/>
              <a:ext cx="3505200" cy="2123658"/>
            </a:xfrm>
            <a:prstGeom prst="rect">
              <a:avLst/>
            </a:prstGeom>
            <a:noFill/>
          </p:spPr>
          <p:txBody>
            <a:bodyPr wrap="square" rtlCol="0">
              <a:spAutoFit/>
            </a:bodyPr>
            <a:lstStyle/>
            <a:p>
              <a:pPr algn="ctr"/>
              <a:r>
                <a:rPr lang="en-US" sz="4400"/>
                <a:t>Final Dataset of 5,000 Images</a:t>
              </a:r>
            </a:p>
          </p:txBody>
        </p:sp>
        <p:grpSp>
          <p:nvGrpSpPr>
            <p:cNvPr id="71" name="Group 70">
              <a:extLst>
                <a:ext uri="{FF2B5EF4-FFF2-40B4-BE49-F238E27FC236}">
                  <a16:creationId xmlns:a16="http://schemas.microsoft.com/office/drawing/2014/main" id="{DF2649DA-6D8C-6F47-A03E-357F063CE2BE}"/>
                </a:ext>
              </a:extLst>
            </p:cNvPr>
            <p:cNvGrpSpPr/>
            <p:nvPr/>
          </p:nvGrpSpPr>
          <p:grpSpPr>
            <a:xfrm>
              <a:off x="19732625" y="8686817"/>
              <a:ext cx="1810595" cy="1430480"/>
              <a:chOff x="20901024" y="10691331"/>
              <a:chExt cx="1168401" cy="645148"/>
            </a:xfrm>
          </p:grpSpPr>
          <p:sp>
            <p:nvSpPr>
              <p:cNvPr id="69" name="Can 68">
                <a:extLst>
                  <a:ext uri="{FF2B5EF4-FFF2-40B4-BE49-F238E27FC236}">
                    <a16:creationId xmlns:a16="http://schemas.microsoft.com/office/drawing/2014/main" id="{8FF86075-0F5E-F74D-A7D6-6621BF9FCC0D}"/>
                  </a:ext>
                </a:extLst>
              </p:cNvPr>
              <p:cNvSpPr/>
              <p:nvPr/>
            </p:nvSpPr>
            <p:spPr>
              <a:xfrm>
                <a:off x="20901024" y="10691331"/>
                <a:ext cx="1168401" cy="322574"/>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an 69">
                <a:extLst>
                  <a:ext uri="{FF2B5EF4-FFF2-40B4-BE49-F238E27FC236}">
                    <a16:creationId xmlns:a16="http://schemas.microsoft.com/office/drawing/2014/main" id="{AB2B6D5D-5896-0C4C-9E17-CCED25AC074D}"/>
                  </a:ext>
                </a:extLst>
              </p:cNvPr>
              <p:cNvSpPr/>
              <p:nvPr/>
            </p:nvSpPr>
            <p:spPr>
              <a:xfrm>
                <a:off x="20901024" y="11013905"/>
                <a:ext cx="1168401" cy="322574"/>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2" name="Right Triangle 71">
            <a:extLst>
              <a:ext uri="{FF2B5EF4-FFF2-40B4-BE49-F238E27FC236}">
                <a16:creationId xmlns:a16="http://schemas.microsoft.com/office/drawing/2014/main" id="{7BDD274D-CC4F-A64F-8608-326CDF91ECCE}"/>
              </a:ext>
            </a:extLst>
          </p:cNvPr>
          <p:cNvSpPr/>
          <p:nvPr/>
        </p:nvSpPr>
        <p:spPr>
          <a:xfrm>
            <a:off x="-27111" y="3962436"/>
            <a:ext cx="12870659" cy="9753561"/>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949CB3B-A4CF-4149-B58F-DCFE4C084EA1}"/>
              </a:ext>
            </a:extLst>
          </p:cNvPr>
          <p:cNvSpPr txBox="1"/>
          <p:nvPr/>
        </p:nvSpPr>
        <p:spPr>
          <a:xfrm>
            <a:off x="381518" y="9814451"/>
            <a:ext cx="10075520" cy="4103046"/>
          </a:xfrm>
          <a:prstGeom prst="rect">
            <a:avLst/>
          </a:prstGeom>
          <a:noFill/>
        </p:spPr>
        <p:txBody>
          <a:bodyPr wrap="square" rtlCol="0" anchor="t">
            <a:spAutoFit/>
          </a:bodyPr>
          <a:lstStyle/>
          <a:p>
            <a:pPr>
              <a:lnSpc>
                <a:spcPct val="85000"/>
              </a:lnSpc>
            </a:pPr>
            <a:r>
              <a:rPr lang="en-US" sz="15000">
                <a:solidFill>
                  <a:schemeClr val="bg1"/>
                </a:solidFill>
                <a:latin typeface="DIN Condensed" pitchFamily="2" charset="0"/>
              </a:rPr>
              <a:t>DATA PREPROCESSING</a:t>
            </a:r>
            <a:endParaRPr lang="ru-RU" sz="12500">
              <a:solidFill>
                <a:schemeClr val="bg1"/>
              </a:solidFill>
            </a:endParaRPr>
          </a:p>
        </p:txBody>
      </p:sp>
      <p:pic>
        <p:nvPicPr>
          <p:cNvPr id="15" name="Audio 14">
            <a:hlinkClick r:id="" action="ppaction://media"/>
            <a:extLst>
              <a:ext uri="{FF2B5EF4-FFF2-40B4-BE49-F238E27FC236}">
                <a16:creationId xmlns:a16="http://schemas.microsoft.com/office/drawing/2014/main" id="{04138E15-897A-E948-A4B7-8B59EFFD57A1}"/>
              </a:ext>
            </a:extLst>
          </p:cNvPr>
          <p:cNvPicPr>
            <a:picLocks noChangeAspect="1"/>
          </p:cNvPicPr>
          <p:nvPr>
            <a:audioFile r:link="rId2"/>
            <p:extLst>
              <p:ext uri="{DAA4B4D4-6D71-4841-9C94-3DE7FCFB9230}">
                <p14:media xmlns:p14="http://schemas.microsoft.com/office/powerpoint/2010/main" r:embed="rId3">
                  <p14:trim st="4229.015"/>
                </p14:media>
              </p:ext>
            </p:extLst>
          </p:nvPr>
        </p:nvPicPr>
        <p:blipFill>
          <a:blip r:embed="rId6"/>
          <a:stretch>
            <a:fillRect/>
          </a:stretch>
        </p:blipFill>
        <p:spPr>
          <a:xfrm>
            <a:off x="23348950" y="12687300"/>
            <a:ext cx="812800" cy="812800"/>
          </a:xfrm>
          <a:prstGeom prst="rect">
            <a:avLst/>
          </a:prstGeom>
        </p:spPr>
      </p:pic>
      <p:sp>
        <p:nvSpPr>
          <p:cNvPr id="45" name="TextBox 44">
            <a:extLst>
              <a:ext uri="{FF2B5EF4-FFF2-40B4-BE49-F238E27FC236}">
                <a16:creationId xmlns:a16="http://schemas.microsoft.com/office/drawing/2014/main" id="{FA60404C-21DA-A947-AE47-DAD93A48EA64}"/>
              </a:ext>
            </a:extLst>
          </p:cNvPr>
          <p:cNvSpPr txBox="1"/>
          <p:nvPr/>
        </p:nvSpPr>
        <p:spPr>
          <a:xfrm>
            <a:off x="22934869" y="470840"/>
            <a:ext cx="2748104" cy="1015663"/>
          </a:xfrm>
          <a:prstGeom prst="rect">
            <a:avLst/>
          </a:prstGeom>
          <a:noFill/>
        </p:spPr>
        <p:txBody>
          <a:bodyPr wrap="square" rtlCol="0">
            <a:spAutoFit/>
          </a:bodyPr>
          <a:lstStyle/>
          <a:p>
            <a:r>
              <a:rPr lang="en-US" sz="6000"/>
              <a:t>5</a:t>
            </a:r>
          </a:p>
        </p:txBody>
      </p:sp>
    </p:spTree>
    <p:custDataLst>
      <p:tags r:id="rId1"/>
    </p:custDataLst>
    <p:extLst>
      <p:ext uri="{BB962C8B-B14F-4D97-AF65-F5344CB8AC3E}">
        <p14:creationId xmlns:p14="http://schemas.microsoft.com/office/powerpoint/2010/main" val="3105980031"/>
      </p:ext>
    </p:extLst>
  </p:cSld>
  <p:clrMapOvr>
    <a:masterClrMapping/>
  </p:clrMapOvr>
  <mc:AlternateContent xmlns:mc="http://schemas.openxmlformats.org/markup-compatibility/2006" xmlns:p14="http://schemas.microsoft.com/office/powerpoint/2010/main">
    <mc:Choice Requires="p14">
      <p:transition p14:dur="0" advClick="0" advTm="56040"/>
    </mc:Choice>
    <mc:Fallback xmlns="">
      <p:transition advClick="0" advTm="56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lack, white, sitting, building&#10;&#10;Description automatically generated">
            <a:extLst>
              <a:ext uri="{FF2B5EF4-FFF2-40B4-BE49-F238E27FC236}">
                <a16:creationId xmlns:a16="http://schemas.microsoft.com/office/drawing/2014/main" id="{F177C8D6-81F4-BB44-8F87-A4CC44550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03" y="6372037"/>
            <a:ext cx="6375400" cy="6375400"/>
          </a:xfrm>
          <a:prstGeom prst="rect">
            <a:avLst/>
          </a:prstGeom>
        </p:spPr>
      </p:pic>
      <p:cxnSp>
        <p:nvCxnSpPr>
          <p:cNvPr id="15" name="Straight Connector 14">
            <a:extLst>
              <a:ext uri="{FF2B5EF4-FFF2-40B4-BE49-F238E27FC236}">
                <a16:creationId xmlns:a16="http://schemas.microsoft.com/office/drawing/2014/main" id="{FE08986E-108E-6741-B6D1-27A2B54B03B5}"/>
              </a:ext>
            </a:extLst>
          </p:cNvPr>
          <p:cNvCxnSpPr>
            <a:cxnSpLocks/>
          </p:cNvCxnSpPr>
          <p:nvPr/>
        </p:nvCxnSpPr>
        <p:spPr>
          <a:xfrm flipV="1">
            <a:off x="3572493" y="5123179"/>
            <a:ext cx="1200891" cy="300721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5FF3D33-D52A-0C4F-A876-63AA43E3F7A0}"/>
              </a:ext>
            </a:extLst>
          </p:cNvPr>
          <p:cNvCxnSpPr>
            <a:cxnSpLocks/>
            <a:endCxn id="23" idx="2"/>
          </p:cNvCxnSpPr>
          <p:nvPr/>
        </p:nvCxnSpPr>
        <p:spPr>
          <a:xfrm flipV="1">
            <a:off x="3591551" y="5123179"/>
            <a:ext cx="2984415" cy="2988808"/>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3E10E27-BF4B-CB4B-ACDD-C5D80F602E7B}"/>
              </a:ext>
            </a:extLst>
          </p:cNvPr>
          <p:cNvSpPr/>
          <p:nvPr/>
        </p:nvSpPr>
        <p:spPr>
          <a:xfrm>
            <a:off x="4288701" y="4043369"/>
            <a:ext cx="1067643" cy="107981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0.9</a:t>
            </a:r>
          </a:p>
        </p:txBody>
      </p:sp>
      <p:sp>
        <p:nvSpPr>
          <p:cNvPr id="23" name="Rectangle 22">
            <a:extLst>
              <a:ext uri="{FF2B5EF4-FFF2-40B4-BE49-F238E27FC236}">
                <a16:creationId xmlns:a16="http://schemas.microsoft.com/office/drawing/2014/main" id="{D66E23DB-1AF8-9D4E-AA7C-F6EF50B45637}"/>
              </a:ext>
            </a:extLst>
          </p:cNvPr>
          <p:cNvSpPr/>
          <p:nvPr/>
        </p:nvSpPr>
        <p:spPr>
          <a:xfrm>
            <a:off x="6042144" y="4043369"/>
            <a:ext cx="1067643" cy="107981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0.2</a:t>
            </a:r>
          </a:p>
        </p:txBody>
      </p:sp>
      <p:grpSp>
        <p:nvGrpSpPr>
          <p:cNvPr id="5" name="Group 4">
            <a:extLst>
              <a:ext uri="{FF2B5EF4-FFF2-40B4-BE49-F238E27FC236}">
                <a16:creationId xmlns:a16="http://schemas.microsoft.com/office/drawing/2014/main" id="{93DB76CB-D1D7-BB42-BDDB-893D79E4E2B6}"/>
              </a:ext>
            </a:extLst>
          </p:cNvPr>
          <p:cNvGrpSpPr/>
          <p:nvPr/>
        </p:nvGrpSpPr>
        <p:grpSpPr>
          <a:xfrm>
            <a:off x="2613144" y="3718929"/>
            <a:ext cx="5994280" cy="1569660"/>
            <a:chOff x="2613144" y="3718929"/>
            <a:chExt cx="5994280" cy="1569660"/>
          </a:xfrm>
        </p:grpSpPr>
        <p:sp>
          <p:nvSpPr>
            <p:cNvPr id="24" name="TextBox 23">
              <a:extLst>
                <a:ext uri="{FF2B5EF4-FFF2-40B4-BE49-F238E27FC236}">
                  <a16:creationId xmlns:a16="http://schemas.microsoft.com/office/drawing/2014/main" id="{178D47FD-3304-8D4B-A65D-6CBA3E24E001}"/>
                </a:ext>
              </a:extLst>
            </p:cNvPr>
            <p:cNvSpPr txBox="1"/>
            <p:nvPr/>
          </p:nvSpPr>
          <p:spPr>
            <a:xfrm>
              <a:off x="2613144" y="4132579"/>
              <a:ext cx="1040862" cy="830997"/>
            </a:xfrm>
            <a:prstGeom prst="rect">
              <a:avLst/>
            </a:prstGeom>
            <a:noFill/>
          </p:spPr>
          <p:txBody>
            <a:bodyPr wrap="none" rtlCol="0">
              <a:spAutoFit/>
            </a:bodyPr>
            <a:lstStyle/>
            <a:p>
              <a:r>
                <a:rPr lang="en-US" sz="4800">
                  <a:solidFill>
                    <a:schemeClr val="accent1"/>
                  </a:solidFill>
                </a:rPr>
                <a:t>abs</a:t>
              </a:r>
            </a:p>
          </p:txBody>
        </p:sp>
        <p:sp>
          <p:nvSpPr>
            <p:cNvPr id="25" name="TextBox 24">
              <a:extLst>
                <a:ext uri="{FF2B5EF4-FFF2-40B4-BE49-F238E27FC236}">
                  <a16:creationId xmlns:a16="http://schemas.microsoft.com/office/drawing/2014/main" id="{78DBE0B2-BF3C-414D-9768-8D7A1A6A3AB1}"/>
                </a:ext>
              </a:extLst>
            </p:cNvPr>
            <p:cNvSpPr txBox="1"/>
            <p:nvPr/>
          </p:nvSpPr>
          <p:spPr>
            <a:xfrm>
              <a:off x="3641001" y="3718929"/>
              <a:ext cx="1295399" cy="1569660"/>
            </a:xfrm>
            <a:prstGeom prst="rect">
              <a:avLst/>
            </a:prstGeom>
            <a:noFill/>
          </p:spPr>
          <p:txBody>
            <a:bodyPr wrap="square" rtlCol="0">
              <a:spAutoFit/>
            </a:bodyPr>
            <a:lstStyle/>
            <a:p>
              <a:r>
                <a:rPr lang="en-US" sz="9600">
                  <a:solidFill>
                    <a:schemeClr val="accent1"/>
                  </a:solidFill>
                </a:rPr>
                <a:t>(</a:t>
              </a:r>
            </a:p>
          </p:txBody>
        </p:sp>
        <p:sp>
          <p:nvSpPr>
            <p:cNvPr id="26" name="TextBox 25">
              <a:extLst>
                <a:ext uri="{FF2B5EF4-FFF2-40B4-BE49-F238E27FC236}">
                  <a16:creationId xmlns:a16="http://schemas.microsoft.com/office/drawing/2014/main" id="{0EB05407-0EAF-5447-960A-D0D1F9F1A728}"/>
                </a:ext>
              </a:extLst>
            </p:cNvPr>
            <p:cNvSpPr txBox="1"/>
            <p:nvPr/>
          </p:nvSpPr>
          <p:spPr>
            <a:xfrm>
              <a:off x="7312025" y="3718929"/>
              <a:ext cx="1295399" cy="1569660"/>
            </a:xfrm>
            <a:prstGeom prst="rect">
              <a:avLst/>
            </a:prstGeom>
            <a:noFill/>
          </p:spPr>
          <p:txBody>
            <a:bodyPr wrap="square" rtlCol="0">
              <a:spAutoFit/>
            </a:bodyPr>
            <a:lstStyle/>
            <a:p>
              <a:r>
                <a:rPr lang="en-US" sz="9600">
                  <a:solidFill>
                    <a:schemeClr val="accent1"/>
                  </a:solidFill>
                </a:rPr>
                <a:t>)</a:t>
              </a:r>
            </a:p>
          </p:txBody>
        </p:sp>
        <p:cxnSp>
          <p:nvCxnSpPr>
            <p:cNvPr id="27" name="Straight Connector 26">
              <a:extLst>
                <a:ext uri="{FF2B5EF4-FFF2-40B4-BE49-F238E27FC236}">
                  <a16:creationId xmlns:a16="http://schemas.microsoft.com/office/drawing/2014/main" id="{93E89C91-4764-C14B-8591-57EBF47EF994}"/>
                </a:ext>
              </a:extLst>
            </p:cNvPr>
            <p:cNvCxnSpPr>
              <a:cxnSpLocks/>
            </p:cNvCxnSpPr>
            <p:nvPr/>
          </p:nvCxnSpPr>
          <p:spPr>
            <a:xfrm>
              <a:off x="5508744" y="4589779"/>
              <a:ext cx="381000" cy="0"/>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18" name="Прямоугольник 12">
            <a:extLst>
              <a:ext uri="{FF2B5EF4-FFF2-40B4-BE49-F238E27FC236}">
                <a16:creationId xmlns:a16="http://schemas.microsoft.com/office/drawing/2014/main" id="{EB5E298F-6E3E-7E4A-86E5-F4F87E31CFFD}"/>
              </a:ext>
            </a:extLst>
          </p:cNvPr>
          <p:cNvSpPr/>
          <p:nvPr/>
        </p:nvSpPr>
        <p:spPr>
          <a:xfrm>
            <a:off x="-79375" y="-58227"/>
            <a:ext cx="14001043"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C98BB2D-77A9-3244-811F-CC669EBE6A04}"/>
              </a:ext>
            </a:extLst>
          </p:cNvPr>
          <p:cNvSpPr txBox="1"/>
          <p:nvPr/>
        </p:nvSpPr>
        <p:spPr>
          <a:xfrm>
            <a:off x="-1645766" y="798255"/>
            <a:ext cx="14004219" cy="2554545"/>
          </a:xfrm>
          <a:prstGeom prst="rect">
            <a:avLst/>
          </a:prstGeom>
          <a:noFill/>
        </p:spPr>
        <p:txBody>
          <a:bodyPr wrap="square" rtlCol="0">
            <a:spAutoFit/>
          </a:bodyPr>
          <a:lstStyle/>
          <a:p>
            <a:pPr algn="ctr"/>
            <a:r>
              <a:rPr lang="en-US" sz="16000">
                <a:solidFill>
                  <a:schemeClr val="bg2"/>
                </a:solidFill>
                <a:latin typeface="DIN Condensed" pitchFamily="2" charset="0"/>
              </a:rPr>
              <a:t>FILTERING</a:t>
            </a:r>
            <a:endParaRPr lang="ru-RU" sz="16000">
              <a:solidFill>
                <a:schemeClr val="bg2"/>
              </a:solidFill>
            </a:endParaRPr>
          </a:p>
        </p:txBody>
      </p:sp>
      <p:sp>
        <p:nvSpPr>
          <p:cNvPr id="3" name="Right Triangle 2">
            <a:extLst>
              <a:ext uri="{FF2B5EF4-FFF2-40B4-BE49-F238E27FC236}">
                <a16:creationId xmlns:a16="http://schemas.microsoft.com/office/drawing/2014/main" id="{B7FD71B4-954A-F042-91BA-28EF33EDC055}"/>
              </a:ext>
            </a:extLst>
          </p:cNvPr>
          <p:cNvSpPr/>
          <p:nvPr/>
        </p:nvSpPr>
        <p:spPr>
          <a:xfrm flipH="1">
            <a:off x="11884025" y="0"/>
            <a:ext cx="2057400" cy="26849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4A0CB46-2601-5B4E-B80F-18D112B3B1D2}"/>
              </a:ext>
            </a:extLst>
          </p:cNvPr>
          <p:cNvGrpSpPr/>
          <p:nvPr/>
        </p:nvGrpSpPr>
        <p:grpSpPr>
          <a:xfrm>
            <a:off x="10590388" y="7281602"/>
            <a:ext cx="10822042" cy="2442593"/>
            <a:chOff x="10590388" y="7281602"/>
            <a:chExt cx="10822042" cy="2442593"/>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534E2D0-EF76-1E4E-ACE2-FF67AA2E7199}"/>
                    </a:ext>
                  </a:extLst>
                </p:cNvPr>
                <p:cNvSpPr txBox="1"/>
                <p:nvPr/>
              </p:nvSpPr>
              <p:spPr>
                <a:xfrm>
                  <a:off x="10590388" y="9016309"/>
                  <a:ext cx="9339614"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4000" b="0" i="1" dirty="0" smtClean="0">
                                <a:latin typeface="Cambria Math" panose="02040503050406030204" pitchFamily="18" charset="0"/>
                              </a:rPr>
                            </m:ctrlPr>
                          </m:sSubPr>
                          <m:e>
                            <m:r>
                              <a:rPr lang="en-US" sz="4000" i="1" dirty="0" smtClean="0">
                                <a:latin typeface="Cambria Math" panose="02040503050406030204" pitchFamily="18" charset="0"/>
                              </a:rPr>
                              <m:t>𝑃</m:t>
                            </m:r>
                          </m:e>
                          <m:sub>
                            <m:r>
                              <a:rPr lang="en-CA" sz="4000" b="0" i="1" dirty="0" smtClean="0">
                                <a:latin typeface="Cambria Math" panose="02040503050406030204" pitchFamily="18" charset="0"/>
                              </a:rPr>
                              <m:t>𝐷</m:t>
                            </m:r>
                          </m:sub>
                        </m:sSub>
                        <m:r>
                          <a:rPr lang="en-US" sz="4000" i="1" dirty="0">
                            <a:latin typeface="Cambria Math" panose="02040503050406030204" pitchFamily="18" charset="0"/>
                          </a:rPr>
                          <m:t> </m:t>
                        </m:r>
                        <m:r>
                          <a:rPr lang="en-US" sz="4000" i="1" dirty="0" smtClean="0">
                            <a:latin typeface="Cambria Math" panose="02040503050406030204" pitchFamily="18" charset="0"/>
                          </a:rPr>
                          <m:t>=</m:t>
                        </m:r>
                        <m:r>
                          <a:rPr lang="en-US" sz="4000" i="1" dirty="0">
                            <a:latin typeface="Cambria Math" panose="02040503050406030204" pitchFamily="18" charset="0"/>
                          </a:rPr>
                          <m:t> </m:t>
                        </m:r>
                        <m:r>
                          <a:rPr lang="en-US" sz="4000" i="1" dirty="0" smtClean="0">
                            <a:latin typeface="Cambria Math" panose="02040503050406030204" pitchFamily="18" charset="0"/>
                          </a:rPr>
                          <m:t>𝑜𝑣𝑒𝑟𝑎𝑙𝑙</m:t>
                        </m:r>
                        <m:r>
                          <a:rPr lang="en-US" sz="4000" i="1" dirty="0" smtClean="0">
                            <a:latin typeface="Cambria Math" panose="02040503050406030204" pitchFamily="18" charset="0"/>
                          </a:rPr>
                          <m:t> </m:t>
                        </m:r>
                        <m:r>
                          <a:rPr lang="en-US" sz="4000" i="1" dirty="0" smtClean="0">
                            <a:latin typeface="Cambria Math" panose="02040503050406030204" pitchFamily="18" charset="0"/>
                          </a:rPr>
                          <m:t>𝑝𝑖𝑥𝑒𝑙</m:t>
                        </m:r>
                        <m:r>
                          <a:rPr lang="en-US" sz="4000" i="1" dirty="0" smtClean="0">
                            <a:latin typeface="Cambria Math" panose="02040503050406030204" pitchFamily="18" charset="0"/>
                          </a:rPr>
                          <m:t> </m:t>
                        </m:r>
                        <m:r>
                          <a:rPr lang="en-US" sz="4000" i="1" dirty="0" smtClean="0">
                            <a:latin typeface="Cambria Math" panose="02040503050406030204" pitchFamily="18" charset="0"/>
                          </a:rPr>
                          <m:t>𝑑𝑖𝑓𝑓𝑒𝑟𝑒𝑛𝑐𝑒</m:t>
                        </m:r>
                      </m:oMath>
                    </m:oMathPara>
                  </a14:m>
                  <a:endParaRPr lang="en-CA" i="1">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7534E2D0-EF76-1E4E-ACE2-FF67AA2E7199}"/>
                    </a:ext>
                  </a:extLst>
                </p:cNvPr>
                <p:cNvSpPr txBox="1">
                  <a:spLocks noRot="1" noChangeAspect="1" noMove="1" noResize="1" noEditPoints="1" noAdjustHandles="1" noChangeArrowheads="1" noChangeShapeType="1" noTextEdit="1"/>
                </p:cNvSpPr>
                <p:nvPr/>
              </p:nvSpPr>
              <p:spPr>
                <a:xfrm>
                  <a:off x="10590388" y="9016309"/>
                  <a:ext cx="9339614" cy="7078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298BDC0-B960-4B45-B4AE-49CB5B61C8FD}"/>
                    </a:ext>
                  </a:extLst>
                </p:cNvPr>
                <p:cNvSpPr/>
                <p:nvPr/>
              </p:nvSpPr>
              <p:spPr>
                <a:xfrm>
                  <a:off x="11579225" y="8111605"/>
                  <a:ext cx="9833205" cy="782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4000" i="1" dirty="0">
                                <a:latin typeface="Cambria Math" panose="02040503050406030204" pitchFamily="18" charset="0"/>
                              </a:rPr>
                            </m:ctrlPr>
                          </m:sSubPr>
                          <m:e>
                            <m:r>
                              <a:rPr lang="en-CA" sz="4000" i="1" dirty="0">
                                <a:latin typeface="Cambria Math" panose="02040503050406030204" pitchFamily="18" charset="0"/>
                              </a:rPr>
                              <m:t>𝐼</m:t>
                            </m:r>
                          </m:e>
                          <m:sub>
                            <m:r>
                              <a:rPr lang="en-CA" sz="4000" i="1" dirty="0">
                                <a:latin typeface="Cambria Math" panose="02040503050406030204" pitchFamily="18" charset="0"/>
                              </a:rPr>
                              <m:t>𝑖𝑗</m:t>
                            </m:r>
                          </m:sub>
                        </m:sSub>
                        <m:r>
                          <a:rPr lang="en-US" sz="4000" i="1" dirty="0">
                            <a:latin typeface="Cambria Math" panose="02040503050406030204" pitchFamily="18" charset="0"/>
                          </a:rPr>
                          <m:t> = </m:t>
                        </m:r>
                        <m:r>
                          <a:rPr lang="en-US" sz="4000" i="1" dirty="0">
                            <a:latin typeface="Cambria Math" panose="02040503050406030204" pitchFamily="18" charset="0"/>
                          </a:rPr>
                          <m:t>𝑣𝑎𝑙𝑢𝑒</m:t>
                        </m:r>
                        <m:r>
                          <a:rPr lang="en-US" sz="4000" i="1" dirty="0">
                            <a:latin typeface="Cambria Math" panose="02040503050406030204" pitchFamily="18" charset="0"/>
                          </a:rPr>
                          <m:t> </m:t>
                        </m:r>
                        <m:r>
                          <a:rPr lang="en-US" sz="4000" i="1" dirty="0">
                            <a:latin typeface="Cambria Math" panose="02040503050406030204" pitchFamily="18" charset="0"/>
                          </a:rPr>
                          <m:t>𝑜𝑓</m:t>
                        </m:r>
                        <m:r>
                          <a:rPr lang="en-US" sz="4000" i="1" dirty="0">
                            <a:latin typeface="Cambria Math" panose="02040503050406030204" pitchFamily="18" charset="0"/>
                          </a:rPr>
                          <m:t> </m:t>
                        </m:r>
                        <m:r>
                          <a:rPr lang="en-US" sz="4000" i="1" dirty="0">
                            <a:latin typeface="Cambria Math" panose="02040503050406030204" pitchFamily="18" charset="0"/>
                          </a:rPr>
                          <m:t>𝑝𝑖𝑥𝑒𝑙</m:t>
                        </m:r>
                        <m:r>
                          <a:rPr lang="en-US" sz="4000" i="1" dirty="0">
                            <a:latin typeface="Cambria Math" panose="02040503050406030204" pitchFamily="18" charset="0"/>
                          </a:rPr>
                          <m:t> </m:t>
                        </m:r>
                        <m:r>
                          <a:rPr lang="en-US" sz="4000" i="1" dirty="0">
                            <a:latin typeface="Cambria Math" panose="02040503050406030204" pitchFamily="18" charset="0"/>
                          </a:rPr>
                          <m:t>𝑎𝑡</m:t>
                        </m:r>
                        <m:r>
                          <a:rPr lang="en-US" sz="4000" i="1" dirty="0">
                            <a:latin typeface="Cambria Math" panose="02040503050406030204" pitchFamily="18" charset="0"/>
                          </a:rPr>
                          <m:t> </m:t>
                        </m:r>
                        <m:sSup>
                          <m:sSupPr>
                            <m:ctrlPr>
                              <a:rPr lang="en-CA" sz="4000" i="1" dirty="0">
                                <a:latin typeface="Cambria Math" panose="02040503050406030204" pitchFamily="18" charset="0"/>
                              </a:rPr>
                            </m:ctrlPr>
                          </m:sSupPr>
                          <m:e>
                            <m:r>
                              <a:rPr lang="en-US" sz="4000" i="1" dirty="0" err="1">
                                <a:latin typeface="Cambria Math" panose="02040503050406030204" pitchFamily="18" charset="0"/>
                              </a:rPr>
                              <m:t>𝑖</m:t>
                            </m:r>
                          </m:e>
                          <m:sup>
                            <m:r>
                              <a:rPr lang="en-CA" sz="4000" i="1" dirty="0">
                                <a:latin typeface="Cambria Math" panose="02040503050406030204" pitchFamily="18" charset="0"/>
                              </a:rPr>
                              <m:t>𝑡h</m:t>
                            </m:r>
                          </m:sup>
                        </m:sSup>
                        <m:r>
                          <a:rPr lang="en-US" sz="4000" i="1" dirty="0">
                            <a:latin typeface="Cambria Math" panose="02040503050406030204" pitchFamily="18" charset="0"/>
                          </a:rPr>
                          <m:t> </m:t>
                        </m:r>
                        <m:r>
                          <a:rPr lang="en-US" sz="4000" i="1" dirty="0">
                            <a:latin typeface="Cambria Math" panose="02040503050406030204" pitchFamily="18" charset="0"/>
                          </a:rPr>
                          <m:t>𝑟𝑜𝑤</m:t>
                        </m:r>
                        <m:r>
                          <a:rPr lang="en-US" sz="4000" i="1" dirty="0">
                            <a:latin typeface="Cambria Math" panose="02040503050406030204" pitchFamily="18" charset="0"/>
                          </a:rPr>
                          <m:t> </m:t>
                        </m:r>
                        <m:sSup>
                          <m:sSupPr>
                            <m:ctrlPr>
                              <a:rPr lang="en-CA" sz="4000" i="1" dirty="0">
                                <a:latin typeface="Cambria Math" panose="02040503050406030204" pitchFamily="18" charset="0"/>
                              </a:rPr>
                            </m:ctrlPr>
                          </m:sSupPr>
                          <m:e>
                            <m:r>
                              <a:rPr lang="en-US" sz="4000" i="1" dirty="0" err="1">
                                <a:latin typeface="Cambria Math" panose="02040503050406030204" pitchFamily="18" charset="0"/>
                              </a:rPr>
                              <m:t>𝑗</m:t>
                            </m:r>
                          </m:e>
                          <m:sup>
                            <m:r>
                              <a:rPr lang="en-CA" sz="4000" i="1" dirty="0">
                                <a:latin typeface="Cambria Math" panose="02040503050406030204" pitchFamily="18" charset="0"/>
                              </a:rPr>
                              <m:t>𝑡h</m:t>
                            </m:r>
                          </m:sup>
                        </m:sSup>
                        <m:r>
                          <a:rPr lang="en-US" sz="4000" i="1" dirty="0">
                            <a:latin typeface="Cambria Math" panose="02040503050406030204" pitchFamily="18" charset="0"/>
                          </a:rPr>
                          <m:t> </m:t>
                        </m:r>
                        <m:r>
                          <a:rPr lang="en-US" sz="4000" i="1" dirty="0">
                            <a:latin typeface="Cambria Math" panose="02040503050406030204" pitchFamily="18" charset="0"/>
                          </a:rPr>
                          <m:t>𝑐𝑜𝑙𝑢𝑚𝑛</m:t>
                        </m:r>
                      </m:oMath>
                    </m:oMathPara>
                  </a14:m>
                  <a:endParaRPr lang="en-US"/>
                </a:p>
              </p:txBody>
            </p:sp>
          </mc:Choice>
          <mc:Fallback xmlns="">
            <p:sp>
              <p:nvSpPr>
                <p:cNvPr id="4" name="Rectangle 3">
                  <a:extLst>
                    <a:ext uri="{FF2B5EF4-FFF2-40B4-BE49-F238E27FC236}">
                      <a16:creationId xmlns:a16="http://schemas.microsoft.com/office/drawing/2014/main" id="{D298BDC0-B960-4B45-B4AE-49CB5B61C8FD}"/>
                    </a:ext>
                  </a:extLst>
                </p:cNvPr>
                <p:cNvSpPr>
                  <a:spLocks noRot="1" noChangeAspect="1" noMove="1" noResize="1" noEditPoints="1" noAdjustHandles="1" noChangeArrowheads="1" noChangeShapeType="1" noTextEdit="1"/>
                </p:cNvSpPr>
                <p:nvPr/>
              </p:nvSpPr>
              <p:spPr>
                <a:xfrm>
                  <a:off x="11579225" y="8111605"/>
                  <a:ext cx="9833205" cy="782587"/>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5DD1CE0-6FDD-E64A-B7B8-182C7B7A076A}"/>
                </a:ext>
              </a:extLst>
            </p:cNvPr>
            <p:cNvSpPr txBox="1"/>
            <p:nvPr/>
          </p:nvSpPr>
          <p:spPr>
            <a:xfrm>
              <a:off x="11191100" y="7281602"/>
              <a:ext cx="1721625" cy="707886"/>
            </a:xfrm>
            <a:prstGeom prst="rect">
              <a:avLst/>
            </a:prstGeom>
            <a:noFill/>
          </p:spPr>
          <p:txBody>
            <a:bodyPr wrap="none" rtlCol="0">
              <a:spAutoFit/>
            </a:bodyPr>
            <a:lstStyle/>
            <a:p>
              <a:r>
                <a:rPr lang="en-US" sz="4000"/>
                <a:t>Where,</a:t>
              </a:r>
            </a:p>
          </p:txBody>
        </p:sp>
      </p:grpSp>
      <p:grpSp>
        <p:nvGrpSpPr>
          <p:cNvPr id="6" name="Group 5">
            <a:extLst>
              <a:ext uri="{FF2B5EF4-FFF2-40B4-BE49-F238E27FC236}">
                <a16:creationId xmlns:a16="http://schemas.microsoft.com/office/drawing/2014/main" id="{8621E458-0E62-AC4B-8062-58F99AEC81C0}"/>
              </a:ext>
            </a:extLst>
          </p:cNvPr>
          <p:cNvGrpSpPr/>
          <p:nvPr/>
        </p:nvGrpSpPr>
        <p:grpSpPr>
          <a:xfrm>
            <a:off x="10131425" y="4114304"/>
            <a:ext cx="8183321" cy="707886"/>
            <a:chOff x="10131425" y="4114304"/>
            <a:chExt cx="8183321" cy="707886"/>
          </a:xfrm>
        </p:grpSpPr>
        <p:sp>
          <p:nvSpPr>
            <p:cNvPr id="2" name="TextBox 1">
              <a:extLst>
                <a:ext uri="{FF2B5EF4-FFF2-40B4-BE49-F238E27FC236}">
                  <a16:creationId xmlns:a16="http://schemas.microsoft.com/office/drawing/2014/main" id="{60977D3A-321D-DE41-B25B-15128CDFA15D}"/>
                </a:ext>
              </a:extLst>
            </p:cNvPr>
            <p:cNvSpPr txBox="1"/>
            <p:nvPr/>
          </p:nvSpPr>
          <p:spPr>
            <a:xfrm>
              <a:off x="10818911" y="4114304"/>
              <a:ext cx="7495835" cy="707886"/>
            </a:xfrm>
            <a:prstGeom prst="rect">
              <a:avLst/>
            </a:prstGeom>
            <a:noFill/>
          </p:spPr>
          <p:txBody>
            <a:bodyPr wrap="none" rtlCol="0">
              <a:spAutoFit/>
            </a:bodyPr>
            <a:lstStyle/>
            <a:p>
              <a:r>
                <a:rPr lang="en-US" sz="4000"/>
                <a:t>Calculate adjacent pixel differences</a:t>
              </a:r>
            </a:p>
          </p:txBody>
        </p:sp>
        <p:sp>
          <p:nvSpPr>
            <p:cNvPr id="10" name="Rectangle 9">
              <a:extLst>
                <a:ext uri="{FF2B5EF4-FFF2-40B4-BE49-F238E27FC236}">
                  <a16:creationId xmlns:a16="http://schemas.microsoft.com/office/drawing/2014/main" id="{A1077C95-097A-8948-912E-B2A521ED6230}"/>
                </a:ext>
              </a:extLst>
            </p:cNvPr>
            <p:cNvSpPr/>
            <p:nvPr/>
          </p:nvSpPr>
          <p:spPr>
            <a:xfrm>
              <a:off x="10131425" y="434340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7" name="Group 11">
            <a:extLst>
              <a:ext uri="{FF2B5EF4-FFF2-40B4-BE49-F238E27FC236}">
                <a16:creationId xmlns:a16="http://schemas.microsoft.com/office/drawing/2014/main" id="{D68AC22A-CDC5-F34F-AF4B-5135645FD76B}"/>
              </a:ext>
            </a:extLst>
          </p:cNvPr>
          <p:cNvGrpSpPr/>
          <p:nvPr/>
        </p:nvGrpSpPr>
        <p:grpSpPr>
          <a:xfrm>
            <a:off x="10131425" y="5282448"/>
            <a:ext cx="12097918" cy="2182008"/>
            <a:chOff x="10131425" y="5282448"/>
            <a:chExt cx="12097918" cy="2182008"/>
          </a:xfrm>
        </p:grpSpPr>
        <mc:AlternateContent xmlns:mc="http://schemas.openxmlformats.org/markup-compatibility/2006" xmlns:a14="http://schemas.microsoft.com/office/drawing/2010/main">
          <mc:Choice Requires="a14">
            <p:sp>
              <p:nvSpPr>
                <p:cNvPr id="32" name="TextBox 27">
                  <a:extLst>
                    <a:ext uri="{FF2B5EF4-FFF2-40B4-BE49-F238E27FC236}">
                      <a16:creationId xmlns:a16="http://schemas.microsoft.com/office/drawing/2014/main" id="{9249FA87-97B0-DD4F-A476-D046D48A0B19}"/>
                    </a:ext>
                  </a:extLst>
                </p:cNvPr>
                <p:cNvSpPr txBox="1"/>
                <p:nvPr/>
              </p:nvSpPr>
              <p:spPr>
                <a:xfrm>
                  <a:off x="10590388" y="5282448"/>
                  <a:ext cx="11638955" cy="21820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𝑃</m:t>
                            </m:r>
                          </m:e>
                          <m:sub>
                            <m:r>
                              <a:rPr lang="en-CA" b="0" i="1" smtClean="0">
                                <a:latin typeface="Cambria Math" panose="02040503050406030204" pitchFamily="18" charset="0"/>
                              </a:rPr>
                              <m:t>𝐷</m:t>
                            </m:r>
                          </m:sub>
                        </m:sSub>
                        <m:r>
                          <a:rPr lang="en-CA"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512</m:t>
                            </m:r>
                          </m:sup>
                          <m:e>
                            <m:nary>
                              <m:naryPr>
                                <m:chr m:val="∑"/>
                                <m:ctrlPr>
                                  <a:rPr lang="en-US"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511</m:t>
                                </m:r>
                              </m:sup>
                              <m:e>
                                <m:sSub>
                                  <m:sSubPr>
                                    <m:ctrlPr>
                                      <a:rPr lang="en-CA" b="0" i="1" smtClean="0">
                                        <a:latin typeface="Cambria Math" panose="02040503050406030204" pitchFamily="18" charset="0"/>
                                      </a:rPr>
                                    </m:ctrlPr>
                                  </m:sSubPr>
                                  <m:e>
                                    <m:r>
                                      <a:rPr lang="en-CA" b="0" i="1" smtClean="0">
                                        <a:latin typeface="Cambria Math" panose="02040503050406030204" pitchFamily="18" charset="0"/>
                                      </a:rPr>
                                      <m:t>𝑎𝑏𝑠</m:t>
                                    </m:r>
                                    <m:r>
                                      <a:rPr lang="en-CA" b="0" i="1" smtClean="0">
                                        <a:latin typeface="Cambria Math" panose="02040503050406030204" pitchFamily="18" charset="0"/>
                                      </a:rPr>
                                      <m:t>(</m:t>
                                    </m:r>
                                    <m:r>
                                      <a:rPr lang="en-CA" b="0" i="1" smtClean="0">
                                        <a:latin typeface="Cambria Math" panose="02040503050406030204" pitchFamily="18" charset="0"/>
                                      </a:rPr>
                                      <m:t>𝐼</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𝐼</m:t>
                                    </m:r>
                                  </m:e>
                                  <m:sub>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+1</m:t>
                                    </m:r>
                                  </m:sub>
                                </m:sSub>
                              </m:e>
                            </m:nary>
                          </m:e>
                        </m:nary>
                        <m:r>
                          <a:rPr lang="en-CA" b="0" i="1" smtClean="0">
                            <a:latin typeface="Cambria Math" panose="02040503050406030204" pitchFamily="18" charset="0"/>
                          </a:rPr>
                          <m:t>)+</m:t>
                        </m:r>
                        <m:nary>
                          <m:naryPr>
                            <m:chr m:val="∑"/>
                            <m:ctrlPr>
                              <a:rPr lang="en-US" i="1">
                                <a:latin typeface="Cambria Math" panose="02040503050406030204" pitchFamily="18" charset="0"/>
                              </a:rPr>
                            </m:ctrlPr>
                          </m:naryPr>
                          <m:sub>
                            <m:r>
                              <a:rPr lang="en-CA" b="0" i="1" smtClean="0">
                                <a:latin typeface="Cambria Math" panose="02040503050406030204" pitchFamily="18" charset="0"/>
                              </a:rPr>
                              <m:t>𝑗</m:t>
                            </m:r>
                            <m:r>
                              <a:rPr lang="en-CA" i="1">
                                <a:latin typeface="Cambria Math" panose="02040503050406030204" pitchFamily="18" charset="0"/>
                              </a:rPr>
                              <m:t>=1</m:t>
                            </m:r>
                          </m:sub>
                          <m:sup>
                            <m:r>
                              <a:rPr lang="en-CA" i="1">
                                <a:latin typeface="Cambria Math" panose="02040503050406030204" pitchFamily="18" charset="0"/>
                              </a:rPr>
                              <m:t>512</m:t>
                            </m:r>
                          </m:sup>
                          <m:e>
                            <m:nary>
                              <m:naryPr>
                                <m:chr m:val="∑"/>
                                <m:ctrlPr>
                                  <a:rPr lang="en-US" i="1">
                                    <a:latin typeface="Cambria Math" panose="02040503050406030204" pitchFamily="18" charset="0"/>
                                  </a:rPr>
                                </m:ctrlPr>
                              </m:naryPr>
                              <m:sub>
                                <m:r>
                                  <a:rPr lang="en-CA" b="0" i="1" smtClean="0">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51</m:t>
                                </m:r>
                                <m:r>
                                  <a:rPr lang="en-CA" b="0" i="1" smtClean="0">
                                    <a:latin typeface="Cambria Math" panose="02040503050406030204" pitchFamily="18" charset="0"/>
                                  </a:rPr>
                                  <m:t>1</m:t>
                                </m:r>
                              </m:sup>
                              <m:e>
                                <m:sSub>
                                  <m:sSubPr>
                                    <m:ctrlPr>
                                      <a:rPr lang="en-CA" i="1">
                                        <a:latin typeface="Cambria Math" panose="02040503050406030204" pitchFamily="18" charset="0"/>
                                      </a:rPr>
                                    </m:ctrlPr>
                                  </m:sSubPr>
                                  <m:e>
                                    <m:r>
                                      <a:rPr lang="en-CA" i="1">
                                        <a:latin typeface="Cambria Math" panose="02040503050406030204" pitchFamily="18" charset="0"/>
                                      </a:rPr>
                                      <m:t>𝑎𝑏𝑠</m:t>
                                    </m:r>
                                    <m:r>
                                      <a:rPr lang="en-CA" i="1">
                                        <a:latin typeface="Cambria Math" panose="02040503050406030204" pitchFamily="18" charset="0"/>
                                      </a:rPr>
                                      <m:t>(</m:t>
                                    </m:r>
                                    <m:r>
                                      <a:rPr lang="en-CA" b="0" i="1" smtClean="0">
                                        <a:latin typeface="Cambria Math" panose="02040503050406030204" pitchFamily="18" charset="0"/>
                                      </a:rPr>
                                      <m:t>𝐼</m:t>
                                    </m:r>
                                  </m:e>
                                  <m:sub>
                                    <m:r>
                                      <a:rPr lang="en-CA" i="1">
                                        <a:latin typeface="Cambria Math" panose="02040503050406030204" pitchFamily="18" charset="0"/>
                                      </a:rPr>
                                      <m:t>𝑖𝑗</m:t>
                                    </m:r>
                                  </m:sub>
                                </m:sSub>
                                <m:r>
                                  <a:rPr lang="en-CA" i="1">
                                    <a:latin typeface="Cambria Math" panose="02040503050406030204" pitchFamily="18" charset="0"/>
                                  </a:rPr>
                                  <m:t>−</m:t>
                                </m:r>
                                <m:sSub>
                                  <m:sSubPr>
                                    <m:ctrlPr>
                                      <a:rPr lang="en-CA" i="1" smtClean="0">
                                        <a:latin typeface="Cambria Math" panose="02040503050406030204" pitchFamily="18" charset="0"/>
                                      </a:rPr>
                                    </m:ctrlPr>
                                  </m:sSubPr>
                                  <m:e>
                                    <m:r>
                                      <a:rPr lang="en-CA" b="0" i="1" smtClean="0">
                                        <a:latin typeface="Cambria Math" panose="02040503050406030204" pitchFamily="18" charset="0"/>
                                      </a:rPr>
                                      <m:t>𝐼</m:t>
                                    </m:r>
                                  </m:e>
                                  <m:sub>
                                    <m:r>
                                      <a:rPr lang="en-CA" i="1">
                                        <a:latin typeface="Cambria Math" panose="02040503050406030204" pitchFamily="18" charset="0"/>
                                      </a:rPr>
                                      <m:t>𝑖</m:t>
                                    </m:r>
                                    <m:r>
                                      <a:rPr lang="en-CA" i="1">
                                        <a:latin typeface="Cambria Math" panose="02040503050406030204" pitchFamily="18" charset="0"/>
                                      </a:rPr>
                                      <m:t>+1, </m:t>
                                    </m:r>
                                    <m:r>
                                      <a:rPr lang="en-CA" i="1">
                                        <a:latin typeface="Cambria Math" panose="02040503050406030204" pitchFamily="18" charset="0"/>
                                      </a:rPr>
                                      <m:t>𝑗</m:t>
                                    </m:r>
                                  </m:sub>
                                </m:sSub>
                              </m:e>
                            </m:nary>
                          </m:e>
                        </m:nary>
                        <m:r>
                          <a:rPr lang="en-CA" i="1">
                            <a:latin typeface="Cambria Math" panose="02040503050406030204" pitchFamily="18" charset="0"/>
                          </a:rPr>
                          <m:t>)</m:t>
                        </m:r>
                      </m:oMath>
                    </m:oMathPara>
                  </a14:m>
                  <a:endParaRPr lang="en-US"/>
                </a:p>
                <a:p>
                  <a:endParaRPr lang="en-US"/>
                </a:p>
              </p:txBody>
            </p:sp>
          </mc:Choice>
          <mc:Fallback xmlns="">
            <p:sp>
              <p:nvSpPr>
                <p:cNvPr id="32" name="TextBox 27">
                  <a:extLst>
                    <a:ext uri="{FF2B5EF4-FFF2-40B4-BE49-F238E27FC236}">
                      <a16:creationId xmlns:a16="http://schemas.microsoft.com/office/drawing/2014/main" id="{9249FA87-97B0-DD4F-A476-D046D48A0B19}"/>
                    </a:ext>
                  </a:extLst>
                </p:cNvPr>
                <p:cNvSpPr txBox="1">
                  <a:spLocks noRot="1" noChangeAspect="1" noMove="1" noResize="1" noEditPoints="1" noAdjustHandles="1" noChangeArrowheads="1" noChangeShapeType="1" noTextEdit="1"/>
                </p:cNvSpPr>
                <p:nvPr/>
              </p:nvSpPr>
              <p:spPr>
                <a:xfrm>
                  <a:off x="10590388" y="5282448"/>
                  <a:ext cx="11638955" cy="2182008"/>
                </a:xfrm>
                <a:prstGeom prst="rect">
                  <a:avLst/>
                </a:prstGeom>
                <a:blipFill>
                  <a:blip r:embed="rId9"/>
                  <a:stretch>
                    <a:fillRect/>
                  </a:stretch>
                </a:blipFill>
              </p:spPr>
              <p:txBody>
                <a:bodyPr/>
                <a:lstStyle/>
                <a:p>
                  <a:r>
                    <a:rPr lang="en-US">
                      <a:noFill/>
                    </a:rPr>
                    <a:t> </a:t>
                  </a:r>
                </a:p>
              </p:txBody>
            </p:sp>
          </mc:Fallback>
        </mc:AlternateContent>
        <p:sp>
          <p:nvSpPr>
            <p:cNvPr id="34" name="Rectangle 28">
              <a:extLst>
                <a:ext uri="{FF2B5EF4-FFF2-40B4-BE49-F238E27FC236}">
                  <a16:creationId xmlns:a16="http://schemas.microsoft.com/office/drawing/2014/main" id="{941417AA-17A3-F141-94AC-B3EF8B621BD0}"/>
                </a:ext>
              </a:extLst>
            </p:cNvPr>
            <p:cNvSpPr/>
            <p:nvPr/>
          </p:nvSpPr>
          <p:spPr>
            <a:xfrm>
              <a:off x="10131425" y="6019087"/>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9" name="Group 8">
            <a:extLst>
              <a:ext uri="{FF2B5EF4-FFF2-40B4-BE49-F238E27FC236}">
                <a16:creationId xmlns:a16="http://schemas.microsoft.com/office/drawing/2014/main" id="{767A4D0D-C01D-2641-9186-25AFFBF013D0}"/>
              </a:ext>
            </a:extLst>
          </p:cNvPr>
          <p:cNvGrpSpPr/>
          <p:nvPr/>
        </p:nvGrpSpPr>
        <p:grpSpPr>
          <a:xfrm>
            <a:off x="10131425" y="10084432"/>
            <a:ext cx="9925184" cy="707886"/>
            <a:chOff x="10131425" y="10084432"/>
            <a:chExt cx="9925184" cy="707886"/>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D4C504-4786-484E-90E5-65D712EBB409}"/>
                    </a:ext>
                  </a:extLst>
                </p:cNvPr>
                <p:cNvSpPr txBox="1"/>
                <p:nvPr/>
              </p:nvSpPr>
              <p:spPr>
                <a:xfrm>
                  <a:off x="10893460" y="10084432"/>
                  <a:ext cx="9163149" cy="707886"/>
                </a:xfrm>
                <a:prstGeom prst="rect">
                  <a:avLst/>
                </a:prstGeom>
                <a:noFill/>
              </p:spPr>
              <p:txBody>
                <a:bodyPr wrap="none" rtlCol="0">
                  <a:spAutoFit/>
                </a:bodyPr>
                <a:lstStyle/>
                <a:p>
                  <a:r>
                    <a:rPr lang="en-US" sz="4000"/>
                    <a:t>More detailed images have higher </a:t>
                  </a:r>
                  <a14:m>
                    <m:oMath xmlns:m="http://schemas.openxmlformats.org/officeDocument/2006/math">
                      <m:sSub>
                        <m:sSubPr>
                          <m:ctrlPr>
                            <a:rPr lang="en-CA" sz="4000" i="1" dirty="0">
                              <a:latin typeface="Cambria Math" panose="02040503050406030204" pitchFamily="18" charset="0"/>
                            </a:rPr>
                          </m:ctrlPr>
                        </m:sSubPr>
                        <m:e>
                          <m:r>
                            <a:rPr lang="en-US" sz="4000" i="1" dirty="0">
                              <a:latin typeface="Cambria Math" panose="02040503050406030204" pitchFamily="18" charset="0"/>
                            </a:rPr>
                            <m:t>𝑃</m:t>
                          </m:r>
                        </m:e>
                        <m:sub>
                          <m:r>
                            <a:rPr lang="en-CA" sz="4000" i="1" dirty="0">
                              <a:latin typeface="Cambria Math" panose="02040503050406030204" pitchFamily="18" charset="0"/>
                            </a:rPr>
                            <m:t>𝐷</m:t>
                          </m:r>
                        </m:sub>
                      </m:sSub>
                    </m:oMath>
                  </a14:m>
                  <a:r>
                    <a:rPr lang="en-US" sz="4000"/>
                    <a:t> value</a:t>
                  </a:r>
                </a:p>
              </p:txBody>
            </p:sp>
          </mc:Choice>
          <mc:Fallback xmlns="">
            <p:sp>
              <p:nvSpPr>
                <p:cNvPr id="14" name="TextBox 13">
                  <a:extLst>
                    <a:ext uri="{FF2B5EF4-FFF2-40B4-BE49-F238E27FC236}">
                      <a16:creationId xmlns:a16="http://schemas.microsoft.com/office/drawing/2014/main" id="{29D4C504-4786-484E-90E5-65D712EBB409}"/>
                    </a:ext>
                  </a:extLst>
                </p:cNvPr>
                <p:cNvSpPr txBox="1">
                  <a:spLocks noRot="1" noChangeAspect="1" noMove="1" noResize="1" noEditPoints="1" noAdjustHandles="1" noChangeArrowheads="1" noChangeShapeType="1" noTextEdit="1"/>
                </p:cNvSpPr>
                <p:nvPr/>
              </p:nvSpPr>
              <p:spPr>
                <a:xfrm>
                  <a:off x="10893460" y="10084432"/>
                  <a:ext cx="9163149" cy="707886"/>
                </a:xfrm>
                <a:prstGeom prst="rect">
                  <a:avLst/>
                </a:prstGeom>
                <a:blipFill>
                  <a:blip r:embed="rId10"/>
                  <a:stretch>
                    <a:fillRect l="-2395" t="-15517" r="-9448" b="-36207"/>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C5F292F5-AB82-3F4D-86A5-F2DB7640C488}"/>
                </a:ext>
              </a:extLst>
            </p:cNvPr>
            <p:cNvSpPr/>
            <p:nvPr/>
          </p:nvSpPr>
          <p:spPr>
            <a:xfrm>
              <a:off x="10131425" y="102763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grpSp>
        <p:nvGrpSpPr>
          <p:cNvPr id="11" name="Group 10">
            <a:extLst>
              <a:ext uri="{FF2B5EF4-FFF2-40B4-BE49-F238E27FC236}">
                <a16:creationId xmlns:a16="http://schemas.microsoft.com/office/drawing/2014/main" id="{5D5CF8BF-FB77-7041-AF48-EAECC7733220}"/>
              </a:ext>
            </a:extLst>
          </p:cNvPr>
          <p:cNvGrpSpPr/>
          <p:nvPr/>
        </p:nvGrpSpPr>
        <p:grpSpPr>
          <a:xfrm>
            <a:off x="10126114" y="11353800"/>
            <a:ext cx="12517614" cy="707886"/>
            <a:chOff x="10126114" y="11353800"/>
            <a:chExt cx="12517614" cy="707886"/>
          </a:xfrm>
        </p:grpSpPr>
        <p:sp>
          <p:nvSpPr>
            <p:cNvPr id="17" name="TextBox 16">
              <a:extLst>
                <a:ext uri="{FF2B5EF4-FFF2-40B4-BE49-F238E27FC236}">
                  <a16:creationId xmlns:a16="http://schemas.microsoft.com/office/drawing/2014/main" id="{049D9430-1E10-5245-B67C-65F5CD6B3463}"/>
                </a:ext>
              </a:extLst>
            </p:cNvPr>
            <p:cNvSpPr txBox="1"/>
            <p:nvPr/>
          </p:nvSpPr>
          <p:spPr>
            <a:xfrm>
              <a:off x="10893460" y="11353800"/>
              <a:ext cx="11750268" cy="707886"/>
            </a:xfrm>
            <a:prstGeom prst="rect">
              <a:avLst/>
            </a:prstGeom>
            <a:noFill/>
          </p:spPr>
          <p:txBody>
            <a:bodyPr wrap="none" rtlCol="0">
              <a:spAutoFit/>
            </a:bodyPr>
            <a:lstStyle/>
            <a:p>
              <a:r>
                <a:rPr lang="en-US" sz="4000"/>
                <a:t>Apply Gaussian filter before to account for noisy images</a:t>
              </a:r>
            </a:p>
          </p:txBody>
        </p:sp>
        <p:sp>
          <p:nvSpPr>
            <p:cNvPr id="37" name="Rectangle 36">
              <a:extLst>
                <a:ext uri="{FF2B5EF4-FFF2-40B4-BE49-F238E27FC236}">
                  <a16:creationId xmlns:a16="http://schemas.microsoft.com/office/drawing/2014/main" id="{67CB743D-4E29-3442-8E68-6B20017F5206}"/>
                </a:ext>
              </a:extLst>
            </p:cNvPr>
            <p:cNvSpPr/>
            <p:nvPr/>
          </p:nvSpPr>
          <p:spPr>
            <a:xfrm>
              <a:off x="10126114" y="1154574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pic>
        <p:nvPicPr>
          <p:cNvPr id="12" name="Audio 11">
            <a:hlinkClick r:id="" action="ppaction://media"/>
            <a:extLst>
              <a:ext uri="{FF2B5EF4-FFF2-40B4-BE49-F238E27FC236}">
                <a16:creationId xmlns:a16="http://schemas.microsoft.com/office/drawing/2014/main" id="{2A910027-5763-AD4F-909D-C102562A135B}"/>
              </a:ext>
            </a:extLst>
          </p:cNvPr>
          <p:cNvPicPr>
            <a:picLocks noChangeAspect="1"/>
          </p:cNvPicPr>
          <p:nvPr>
            <a:audioFile r:link="rId2"/>
            <p:extLst>
              <p:ext uri="{DAA4B4D4-6D71-4841-9C94-3DE7FCFB9230}">
                <p14:media xmlns:p14="http://schemas.microsoft.com/office/powerpoint/2010/main" r:embed="rId3">
                  <p14:trim st="2824.908"/>
                </p14:media>
              </p:ext>
            </p:extLst>
          </p:nvPr>
        </p:nvPicPr>
        <p:blipFill>
          <a:blip r:embed="rId11"/>
          <a:stretch>
            <a:fillRect/>
          </a:stretch>
        </p:blipFill>
        <p:spPr>
          <a:xfrm>
            <a:off x="23348950" y="12687300"/>
            <a:ext cx="812800" cy="812800"/>
          </a:xfrm>
          <a:prstGeom prst="rect">
            <a:avLst/>
          </a:prstGeom>
        </p:spPr>
      </p:pic>
      <p:sp>
        <p:nvSpPr>
          <p:cNvPr id="33" name="TextBox 32">
            <a:extLst>
              <a:ext uri="{FF2B5EF4-FFF2-40B4-BE49-F238E27FC236}">
                <a16:creationId xmlns:a16="http://schemas.microsoft.com/office/drawing/2014/main" id="{DED9D62D-195D-AE4C-8CF5-CCC0AB4A2AFF}"/>
              </a:ext>
            </a:extLst>
          </p:cNvPr>
          <p:cNvSpPr txBox="1"/>
          <p:nvPr/>
        </p:nvSpPr>
        <p:spPr>
          <a:xfrm>
            <a:off x="22934869" y="470840"/>
            <a:ext cx="2748104" cy="1015663"/>
          </a:xfrm>
          <a:prstGeom prst="rect">
            <a:avLst/>
          </a:prstGeom>
          <a:noFill/>
        </p:spPr>
        <p:txBody>
          <a:bodyPr wrap="square" rtlCol="0">
            <a:spAutoFit/>
          </a:bodyPr>
          <a:lstStyle/>
          <a:p>
            <a:r>
              <a:rPr lang="en-US" sz="6000"/>
              <a:t>6</a:t>
            </a:r>
          </a:p>
        </p:txBody>
      </p:sp>
    </p:spTree>
    <p:custDataLst>
      <p:tags r:id="rId1"/>
    </p:custDataLst>
    <p:extLst>
      <p:ext uri="{BB962C8B-B14F-4D97-AF65-F5344CB8AC3E}">
        <p14:creationId xmlns:p14="http://schemas.microsoft.com/office/powerpoint/2010/main" val="236929945"/>
      </p:ext>
    </p:extLst>
  </p:cSld>
  <p:clrMapOvr>
    <a:masterClrMapping/>
  </p:clrMapOvr>
  <mc:AlternateContent xmlns:mc="http://schemas.openxmlformats.org/markup-compatibility/2006" xmlns:p14="http://schemas.microsoft.com/office/powerpoint/2010/main">
    <mc:Choice Requires="p14">
      <p:transition p14:dur="0" advClick="0" advTm="50000"/>
    </mc:Choice>
    <mc:Fallback xmlns="">
      <p:transition advClick="0" advTm="5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22" presetClass="entr" presetSubtype="4" fill="hold" nodeType="afterEffect">
                                  <p:stCondLst>
                                    <p:cond delay="1100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par>
                          <p:cTn id="11" fill="hold">
                            <p:stCondLst>
                              <p:cond delay="11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2000"/>
                            </p:stCondLst>
                            <p:childTnLst>
                              <p:par>
                                <p:cTn id="16" presetID="22" presetClass="entr" presetSubtype="4"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par>
                          <p:cTn id="19" fill="hold">
                            <p:stCondLst>
                              <p:cond delay="12500"/>
                            </p:stCondLst>
                            <p:childTnLst>
                              <p:par>
                                <p:cTn id="20" presetID="10"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13000"/>
                            </p:stCondLst>
                            <p:childTnLst>
                              <p:par>
                                <p:cTn id="24" presetID="10"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2"/>
                </p:tgtEl>
              </p:cMediaNode>
            </p:audio>
          </p:childTnLst>
        </p:cTn>
      </p:par>
    </p:tnLst>
    <p:bldLst>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2">
            <a:extLst>
              <a:ext uri="{FF2B5EF4-FFF2-40B4-BE49-F238E27FC236}">
                <a16:creationId xmlns:a16="http://schemas.microsoft.com/office/drawing/2014/main" id="{D4EB33F9-7447-6B4D-8EC0-49D46C5F991F}"/>
              </a:ext>
            </a:extLst>
          </p:cNvPr>
          <p:cNvSpPr/>
          <p:nvPr/>
        </p:nvSpPr>
        <p:spPr>
          <a:xfrm>
            <a:off x="-79375" y="-58227"/>
            <a:ext cx="14001043"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a:extLst>
              <a:ext uri="{FF2B5EF4-FFF2-40B4-BE49-F238E27FC236}">
                <a16:creationId xmlns:a16="http://schemas.microsoft.com/office/drawing/2014/main" id="{99CC7EDA-80C3-5E4C-9689-C13D93F93C78}"/>
              </a:ext>
            </a:extLst>
          </p:cNvPr>
          <p:cNvSpPr/>
          <p:nvPr/>
        </p:nvSpPr>
        <p:spPr>
          <a:xfrm flipH="1">
            <a:off x="11884025" y="0"/>
            <a:ext cx="2057400" cy="26849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2E7AD8A-A64E-FC49-8E60-CFFD4060FFE0}"/>
              </a:ext>
            </a:extLst>
          </p:cNvPr>
          <p:cNvSpPr txBox="1"/>
          <p:nvPr/>
        </p:nvSpPr>
        <p:spPr>
          <a:xfrm>
            <a:off x="-1645766" y="798255"/>
            <a:ext cx="14004219" cy="2554545"/>
          </a:xfrm>
          <a:prstGeom prst="rect">
            <a:avLst/>
          </a:prstGeom>
          <a:noFill/>
        </p:spPr>
        <p:txBody>
          <a:bodyPr wrap="square" rtlCol="0">
            <a:spAutoFit/>
          </a:bodyPr>
          <a:lstStyle/>
          <a:p>
            <a:pPr algn="ctr"/>
            <a:r>
              <a:rPr lang="en-US" sz="16000">
                <a:solidFill>
                  <a:schemeClr val="bg2"/>
                </a:solidFill>
                <a:latin typeface="DIN Condensed" pitchFamily="2" charset="0"/>
              </a:rPr>
              <a:t>FILTERING</a:t>
            </a:r>
            <a:endParaRPr lang="ru-RU" sz="16000">
              <a:solidFill>
                <a:schemeClr val="bg2"/>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CB2DF2B-79F8-054A-9D26-8789F29D6E95}"/>
                  </a:ext>
                </a:extLst>
              </p:cNvPr>
              <p:cNvSpPr txBox="1"/>
              <p:nvPr/>
            </p:nvSpPr>
            <p:spPr>
              <a:xfrm>
                <a:off x="935694" y="3201991"/>
                <a:ext cx="18949739" cy="923330"/>
              </a:xfrm>
              <a:prstGeom prst="rect">
                <a:avLst/>
              </a:prstGeom>
              <a:noFill/>
            </p:spPr>
            <p:txBody>
              <a:bodyPr wrap="none" rtlCol="0">
                <a:spAutoFit/>
              </a:bodyPr>
              <a:lstStyle/>
              <a:p>
                <a:r>
                  <a:rPr lang="en-US" sz="5400">
                    <a:solidFill>
                      <a:schemeClr val="accent1"/>
                    </a:solidFill>
                  </a:rPr>
                  <a:t>Implementation: </a:t>
                </a:r>
                <a:r>
                  <a:rPr lang="en-US" sz="5400"/>
                  <a:t>Discard images with lower than average </a:t>
                </a:r>
                <a14:m>
                  <m:oMath xmlns:m="http://schemas.openxmlformats.org/officeDocument/2006/math">
                    <m:sSub>
                      <m:sSubPr>
                        <m:ctrlPr>
                          <a:rPr lang="en-CA" sz="5400" i="1" dirty="0">
                            <a:latin typeface="Cambria Math" panose="02040503050406030204" pitchFamily="18" charset="0"/>
                          </a:rPr>
                        </m:ctrlPr>
                      </m:sSubPr>
                      <m:e>
                        <m:r>
                          <a:rPr lang="en-US" sz="5400" i="1" dirty="0">
                            <a:latin typeface="Cambria Math" panose="02040503050406030204" pitchFamily="18" charset="0"/>
                          </a:rPr>
                          <m:t>𝑃</m:t>
                        </m:r>
                      </m:e>
                      <m:sub>
                        <m:r>
                          <a:rPr lang="en-CA" sz="5400" i="1" dirty="0">
                            <a:latin typeface="Cambria Math" panose="02040503050406030204" pitchFamily="18" charset="0"/>
                          </a:rPr>
                          <m:t>𝐷</m:t>
                        </m:r>
                      </m:sub>
                    </m:sSub>
                  </m:oMath>
                </a14:m>
                <a:r>
                  <a:rPr lang="en-US" sz="5400"/>
                  <a:t> value </a:t>
                </a:r>
              </a:p>
            </p:txBody>
          </p:sp>
        </mc:Choice>
        <mc:Fallback xmlns="">
          <p:sp>
            <p:nvSpPr>
              <p:cNvPr id="5" name="TextBox 4">
                <a:extLst>
                  <a:ext uri="{FF2B5EF4-FFF2-40B4-BE49-F238E27FC236}">
                    <a16:creationId xmlns:a16="http://schemas.microsoft.com/office/drawing/2014/main" id="{0CB2DF2B-79F8-054A-9D26-8789F29D6E95}"/>
                  </a:ext>
                </a:extLst>
              </p:cNvPr>
              <p:cNvSpPr txBox="1">
                <a:spLocks noRot="1" noChangeAspect="1" noMove="1" noResize="1" noEditPoints="1" noAdjustHandles="1" noChangeArrowheads="1" noChangeShapeType="1" noTextEdit="1"/>
              </p:cNvSpPr>
              <p:nvPr/>
            </p:nvSpPr>
            <p:spPr>
              <a:xfrm>
                <a:off x="935694" y="3201991"/>
                <a:ext cx="18949739" cy="923330"/>
              </a:xfrm>
              <a:prstGeom prst="rect">
                <a:avLst/>
              </a:prstGeom>
              <a:blipFill>
                <a:blip r:embed="rId6"/>
                <a:stretch>
                  <a:fillRect l="-1705" t="-18421" r="-8459" b="-38816"/>
                </a:stretch>
              </a:blipFill>
            </p:spPr>
            <p:txBody>
              <a:bodyPr/>
              <a:lstStyle/>
              <a:p>
                <a:r>
                  <a:rPr lang="en-US">
                    <a:noFill/>
                  </a:rPr>
                  <a:t> </a:t>
                </a:r>
              </a:p>
            </p:txBody>
          </p:sp>
        </mc:Fallback>
      </mc:AlternateContent>
      <p:pic>
        <p:nvPicPr>
          <p:cNvPr id="7" name="Picture 6" descr="A picture containing sitting, chain, white, photo&#10;&#10;Description automatically generated">
            <a:extLst>
              <a:ext uri="{FF2B5EF4-FFF2-40B4-BE49-F238E27FC236}">
                <a16:creationId xmlns:a16="http://schemas.microsoft.com/office/drawing/2014/main" id="{E352A05B-09D7-424B-AE45-3D92F375BE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1436" y="8192289"/>
            <a:ext cx="2796781" cy="2796781"/>
          </a:xfrm>
          <a:prstGeom prst="rect">
            <a:avLst/>
          </a:prstGeom>
        </p:spPr>
      </p:pic>
      <p:pic>
        <p:nvPicPr>
          <p:cNvPr id="9" name="Picture 8" descr="A picture containing animal, dark, sitting, looking&#10;&#10;Description automatically generated">
            <a:extLst>
              <a:ext uri="{FF2B5EF4-FFF2-40B4-BE49-F238E27FC236}">
                <a16:creationId xmlns:a16="http://schemas.microsoft.com/office/drawing/2014/main" id="{0C95F846-6E5C-DA4D-9AF6-985DD2A2EA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4236" y="4994200"/>
            <a:ext cx="2796781" cy="2796781"/>
          </a:xfrm>
          <a:prstGeom prst="rect">
            <a:avLst/>
          </a:prstGeom>
        </p:spPr>
      </p:pic>
      <p:pic>
        <p:nvPicPr>
          <p:cNvPr id="11" name="Picture 10" descr="A picture containing indoor, sitting, white, dark&#10;&#10;Description automatically generated">
            <a:extLst>
              <a:ext uri="{FF2B5EF4-FFF2-40B4-BE49-F238E27FC236}">
                <a16:creationId xmlns:a16="http://schemas.microsoft.com/office/drawing/2014/main" id="{85E09860-F6A1-A645-9B70-8B3B988B30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1436" y="4940488"/>
            <a:ext cx="2796781" cy="2796781"/>
          </a:xfrm>
          <a:prstGeom prst="rect">
            <a:avLst/>
          </a:prstGeom>
        </p:spPr>
      </p:pic>
      <p:pic>
        <p:nvPicPr>
          <p:cNvPr id="13" name="Picture 12" descr="A close up of a speaker&#10;&#10;Description automatically generated">
            <a:extLst>
              <a:ext uri="{FF2B5EF4-FFF2-40B4-BE49-F238E27FC236}">
                <a16:creationId xmlns:a16="http://schemas.microsoft.com/office/drawing/2014/main" id="{A0E82219-4202-2242-9A3B-DB44892E84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15630" y="5025111"/>
            <a:ext cx="2796781" cy="2796781"/>
          </a:xfrm>
          <a:prstGeom prst="rect">
            <a:avLst/>
          </a:prstGeom>
        </p:spPr>
      </p:pic>
      <p:pic>
        <p:nvPicPr>
          <p:cNvPr id="15" name="Picture 14" descr="A picture containing looking, black, dark, clock&#10;&#10;Description automatically generated">
            <a:extLst>
              <a:ext uri="{FF2B5EF4-FFF2-40B4-BE49-F238E27FC236}">
                <a16:creationId xmlns:a16="http://schemas.microsoft.com/office/drawing/2014/main" id="{67AD7C91-A1CE-4640-95AE-4FA25C892E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715630" y="8329860"/>
            <a:ext cx="2796781" cy="2796781"/>
          </a:xfrm>
          <a:prstGeom prst="rect">
            <a:avLst/>
          </a:prstGeom>
        </p:spPr>
      </p:pic>
      <p:pic>
        <p:nvPicPr>
          <p:cNvPr id="17" name="Picture 16" descr="A picture containing television, monitor, sitting, photo&#10;&#10;Description automatically generated">
            <a:extLst>
              <a:ext uri="{FF2B5EF4-FFF2-40B4-BE49-F238E27FC236}">
                <a16:creationId xmlns:a16="http://schemas.microsoft.com/office/drawing/2014/main" id="{B52EBC78-B321-254F-8066-8F1B04E2A9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65206" y="5037958"/>
            <a:ext cx="2796781" cy="2796781"/>
          </a:xfrm>
          <a:prstGeom prst="rect">
            <a:avLst/>
          </a:prstGeom>
        </p:spPr>
      </p:pic>
      <p:sp>
        <p:nvSpPr>
          <p:cNvPr id="18" name="TextBox 17">
            <a:extLst>
              <a:ext uri="{FF2B5EF4-FFF2-40B4-BE49-F238E27FC236}">
                <a16:creationId xmlns:a16="http://schemas.microsoft.com/office/drawing/2014/main" id="{F6D7BE55-BDA3-9247-9D3B-AFF1B6A0A4DF}"/>
              </a:ext>
            </a:extLst>
          </p:cNvPr>
          <p:cNvSpPr txBox="1"/>
          <p:nvPr/>
        </p:nvSpPr>
        <p:spPr>
          <a:xfrm>
            <a:off x="13715630" y="11961674"/>
            <a:ext cx="6310486" cy="1754326"/>
          </a:xfrm>
          <a:prstGeom prst="rect">
            <a:avLst/>
          </a:prstGeom>
          <a:noFill/>
        </p:spPr>
        <p:txBody>
          <a:bodyPr wrap="square" rtlCol="0">
            <a:spAutoFit/>
          </a:bodyPr>
          <a:lstStyle/>
          <a:p>
            <a:r>
              <a:rPr lang="en-US" sz="7200"/>
              <a:t>D I S C A R D E D </a:t>
            </a:r>
          </a:p>
          <a:p>
            <a:endParaRPr lang="en-US"/>
          </a:p>
        </p:txBody>
      </p:sp>
      <p:sp>
        <p:nvSpPr>
          <p:cNvPr id="19" name="TextBox 18">
            <a:extLst>
              <a:ext uri="{FF2B5EF4-FFF2-40B4-BE49-F238E27FC236}">
                <a16:creationId xmlns:a16="http://schemas.microsoft.com/office/drawing/2014/main" id="{F30F322C-4565-BB4A-B6AC-9E89897D6D54}"/>
              </a:ext>
            </a:extLst>
          </p:cNvPr>
          <p:cNvSpPr txBox="1"/>
          <p:nvPr/>
        </p:nvSpPr>
        <p:spPr>
          <a:xfrm>
            <a:off x="5227117" y="11964875"/>
            <a:ext cx="2667718" cy="1200329"/>
          </a:xfrm>
          <a:prstGeom prst="rect">
            <a:avLst/>
          </a:prstGeom>
          <a:noFill/>
        </p:spPr>
        <p:txBody>
          <a:bodyPr wrap="none" rtlCol="0">
            <a:spAutoFit/>
          </a:bodyPr>
          <a:lstStyle/>
          <a:p>
            <a:r>
              <a:rPr lang="en-US" sz="7200"/>
              <a:t>K E P T</a:t>
            </a:r>
          </a:p>
        </p:txBody>
      </p:sp>
      <p:pic>
        <p:nvPicPr>
          <p:cNvPr id="8" name="Picture 7" descr="A picture containing dark, black, cat, looking&#10;&#10;Description automatically generated">
            <a:extLst>
              <a:ext uri="{FF2B5EF4-FFF2-40B4-BE49-F238E27FC236}">
                <a16:creationId xmlns:a16="http://schemas.microsoft.com/office/drawing/2014/main" id="{38AAEBF2-8CF0-0649-8EAD-F10695189EB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065205" y="8342823"/>
            <a:ext cx="2796781" cy="2796781"/>
          </a:xfrm>
          <a:prstGeom prst="rect">
            <a:avLst/>
          </a:prstGeom>
        </p:spPr>
      </p:pic>
      <p:pic>
        <p:nvPicPr>
          <p:cNvPr id="12" name="Picture 11" descr="A picture containing sitting, table, vase, white&#10;&#10;Description automatically generated">
            <a:extLst>
              <a:ext uri="{FF2B5EF4-FFF2-40B4-BE49-F238E27FC236}">
                <a16:creationId xmlns:a16="http://schemas.microsoft.com/office/drawing/2014/main" id="{52D43D18-CFDA-194E-B815-B9BE55A8BF6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77614" y="8192288"/>
            <a:ext cx="2796781" cy="2796781"/>
          </a:xfrm>
          <a:prstGeom prst="rect">
            <a:avLst/>
          </a:prstGeom>
        </p:spPr>
      </p:pic>
      <p:pic>
        <p:nvPicPr>
          <p:cNvPr id="6" name="Audio 5">
            <a:hlinkClick r:id="" action="ppaction://media"/>
            <a:extLst>
              <a:ext uri="{FF2B5EF4-FFF2-40B4-BE49-F238E27FC236}">
                <a16:creationId xmlns:a16="http://schemas.microsoft.com/office/drawing/2014/main" id="{6FCA3CCF-BC26-F843-9E07-F69626E34EC6}"/>
              </a:ext>
            </a:extLst>
          </p:cNvPr>
          <p:cNvPicPr>
            <a:picLocks noChangeAspect="1"/>
          </p:cNvPicPr>
          <p:nvPr>
            <a:audioFile r:link="rId2"/>
            <p:extLst>
              <p:ext uri="{DAA4B4D4-6D71-4841-9C94-3DE7FCFB9230}">
                <p14:media xmlns:p14="http://schemas.microsoft.com/office/powerpoint/2010/main" r:embed="rId3">
                  <p14:trim st="2670.1858" end="2606.4159"/>
                </p14:media>
              </p:ext>
            </p:extLst>
          </p:nvPr>
        </p:nvPicPr>
        <p:blipFill>
          <a:blip r:embed="rId15"/>
          <a:stretch>
            <a:fillRect/>
          </a:stretch>
        </p:blipFill>
        <p:spPr>
          <a:xfrm>
            <a:off x="23348950" y="12687300"/>
            <a:ext cx="812800" cy="812800"/>
          </a:xfrm>
          <a:prstGeom prst="rect">
            <a:avLst/>
          </a:prstGeom>
        </p:spPr>
      </p:pic>
      <p:sp>
        <p:nvSpPr>
          <p:cNvPr id="20" name="TextBox 19">
            <a:extLst>
              <a:ext uri="{FF2B5EF4-FFF2-40B4-BE49-F238E27FC236}">
                <a16:creationId xmlns:a16="http://schemas.microsoft.com/office/drawing/2014/main" id="{0D699E5F-A190-014E-9D1C-1987E5D76254}"/>
              </a:ext>
            </a:extLst>
          </p:cNvPr>
          <p:cNvSpPr txBox="1"/>
          <p:nvPr/>
        </p:nvSpPr>
        <p:spPr>
          <a:xfrm>
            <a:off x="22934869" y="470840"/>
            <a:ext cx="2748104" cy="1015663"/>
          </a:xfrm>
          <a:prstGeom prst="rect">
            <a:avLst/>
          </a:prstGeom>
          <a:noFill/>
        </p:spPr>
        <p:txBody>
          <a:bodyPr wrap="square" rtlCol="0">
            <a:spAutoFit/>
          </a:bodyPr>
          <a:lstStyle/>
          <a:p>
            <a:r>
              <a:rPr lang="en-US" sz="6000"/>
              <a:t>7</a:t>
            </a:r>
          </a:p>
        </p:txBody>
      </p:sp>
    </p:spTree>
    <p:custDataLst>
      <p:tags r:id="rId1"/>
    </p:custDataLst>
    <p:extLst>
      <p:ext uri="{BB962C8B-B14F-4D97-AF65-F5344CB8AC3E}">
        <p14:creationId xmlns:p14="http://schemas.microsoft.com/office/powerpoint/2010/main" val="1038044881"/>
      </p:ext>
    </p:extLst>
  </p:cSld>
  <p:clrMapOvr>
    <a:masterClrMapping/>
  </p:clrMapOvr>
  <mc:AlternateContent xmlns:mc="http://schemas.openxmlformats.org/markup-compatibility/2006" xmlns:p14="http://schemas.microsoft.com/office/powerpoint/2010/main">
    <mc:Choice Requires="p14">
      <p:transition p14:dur="0" advClick="0" advTm="13600"/>
    </mc:Choice>
    <mc:Fallback xmlns="">
      <p:transition advClick="0" advTm="13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10" presetClass="entr" presetSubtype="0" fill="hold" grpId="0" nodeType="afterEffect">
                                  <p:stCondLst>
                                    <p:cond delay="80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8501"/>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9001"/>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9501"/>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10001"/>
                            </p:stCondLst>
                            <p:childTnLst>
                              <p:par>
                                <p:cTn id="24" presetID="10"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10501"/>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par>
                          <p:cTn id="31" fill="hold">
                            <p:stCondLst>
                              <p:cond delay="11501"/>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12001"/>
                            </p:stCondLst>
                            <p:childTnLst>
                              <p:par>
                                <p:cTn id="36" presetID="10"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12501"/>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13001"/>
                            </p:stCondLst>
                            <p:childTnLst>
                              <p:par>
                                <p:cTn id="44" presetID="10"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6"/>
                </p:tgtEl>
              </p:cMediaNode>
            </p:audio>
          </p:childTnLst>
        </p:cTn>
      </p:par>
    </p:tnLst>
    <p:bldLst>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9152" y="762000"/>
            <a:ext cx="20199348" cy="2062103"/>
          </a:xfrm>
          <a:prstGeom prst="rect">
            <a:avLst/>
          </a:prstGeom>
          <a:noFill/>
        </p:spPr>
        <p:txBody>
          <a:bodyPr wrap="square" rtlCol="0">
            <a:spAutoFit/>
          </a:bodyPr>
          <a:lstStyle/>
          <a:p>
            <a:pPr algn="ctr">
              <a:lnSpc>
                <a:spcPct val="80000"/>
              </a:lnSpc>
            </a:pPr>
            <a:r>
              <a:rPr lang="en-US" sz="16000">
                <a:solidFill>
                  <a:schemeClr val="tx2"/>
                </a:solidFill>
                <a:latin typeface="DIN Condensed" pitchFamily="2" charset="0"/>
              </a:rPr>
              <a:t>MODEL </a:t>
            </a:r>
            <a:r>
              <a:rPr lang="en-US" sz="16000">
                <a:solidFill>
                  <a:schemeClr val="accent1"/>
                </a:solidFill>
                <a:latin typeface="DIN Condensed" pitchFamily="2" charset="0"/>
              </a:rPr>
              <a:t>SELECTION</a:t>
            </a:r>
            <a:endParaRPr lang="ru-RU" sz="16000">
              <a:solidFill>
                <a:schemeClr val="accent1"/>
              </a:solidFill>
            </a:endParaRPr>
          </a:p>
        </p:txBody>
      </p:sp>
      <p:sp>
        <p:nvSpPr>
          <p:cNvPr id="4" name="Прямоугольник 3"/>
          <p:cNvSpPr/>
          <p:nvPr/>
        </p:nvSpPr>
        <p:spPr>
          <a:xfrm>
            <a:off x="1292225" y="3524071"/>
            <a:ext cx="2971800" cy="4857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98586" y="3429000"/>
            <a:ext cx="8898413" cy="923330"/>
          </a:xfrm>
          <a:prstGeom prst="rect">
            <a:avLst/>
          </a:prstGeom>
          <a:noFill/>
        </p:spPr>
        <p:txBody>
          <a:bodyPr wrap="square" rtlCol="0">
            <a:spAutoFit/>
          </a:bodyPr>
          <a:lstStyle/>
          <a:p>
            <a:r>
              <a:rPr lang="en-US" sz="5400" spc="300">
                <a:solidFill>
                  <a:schemeClr val="tx2"/>
                </a:solidFill>
                <a:latin typeface="Montserrat" panose="00000500000000000000" pitchFamily="50" charset="0"/>
              </a:rPr>
              <a:t>INTERPOLATION METHODS</a:t>
            </a:r>
          </a:p>
        </p:txBody>
      </p:sp>
      <p:cxnSp>
        <p:nvCxnSpPr>
          <p:cNvPr id="8" name="Прямая соединительная линия 7"/>
          <p:cNvCxnSpPr>
            <a:cxnSpLocks/>
          </p:cNvCxnSpPr>
          <p:nvPr/>
        </p:nvCxnSpPr>
        <p:spPr>
          <a:xfrm>
            <a:off x="5274787" y="4352330"/>
            <a:ext cx="839041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43389" y="4514671"/>
            <a:ext cx="7655036" cy="3736407"/>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Baseline approach</a:t>
            </a:r>
          </a:p>
          <a:p>
            <a:pPr marL="457200" indent="-457200">
              <a:lnSpc>
                <a:spcPct val="120000"/>
              </a:lnSpc>
              <a:buFont typeface="Arial" panose="020B0604020202020204" pitchFamily="34" charset="0"/>
              <a:buChar char="•"/>
            </a:pPr>
            <a:r>
              <a:rPr lang="en-US"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Three different algorithms:</a:t>
            </a:r>
          </a:p>
          <a:p>
            <a:pPr marL="1371417" lvl="1" indent="-457200">
              <a:lnSpc>
                <a:spcPct val="120000"/>
              </a:lnSpc>
              <a:buFont typeface="Arial" panose="020B0604020202020204" pitchFamily="34" charset="0"/>
              <a:buChar char="•"/>
            </a:pPr>
            <a:r>
              <a:rPr lang="en-US"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Nearest neighbor</a:t>
            </a:r>
          </a:p>
          <a:p>
            <a:pPr marL="1371417" lvl="1" indent="-457200">
              <a:lnSpc>
                <a:spcPct val="120000"/>
              </a:lnSpc>
              <a:buFont typeface="Arial" panose="020B0604020202020204" pitchFamily="34" charset="0"/>
              <a:buChar char="•"/>
            </a:pPr>
            <a:r>
              <a:rPr lang="en-US"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Bilinear interpolation</a:t>
            </a:r>
          </a:p>
          <a:p>
            <a:pPr marL="1371417" lvl="1" indent="-457200">
              <a:lnSpc>
                <a:spcPct val="120000"/>
              </a:lnSpc>
              <a:buFont typeface="Arial" panose="020B0604020202020204" pitchFamily="34" charset="0"/>
              <a:buChar char="•"/>
            </a:pPr>
            <a:r>
              <a:rPr lang="en-US"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Bicubic interpolation</a:t>
            </a:r>
            <a:endParaRPr lang="ru-RU"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Прямоугольник 9">
            <a:extLst>
              <a:ext uri="{FF2B5EF4-FFF2-40B4-BE49-F238E27FC236}">
                <a16:creationId xmlns:a16="http://schemas.microsoft.com/office/drawing/2014/main" id="{0739350A-8CCC-B84E-AF17-2D7A70C58FE8}"/>
              </a:ext>
            </a:extLst>
          </p:cNvPr>
          <p:cNvSpPr/>
          <p:nvPr/>
        </p:nvSpPr>
        <p:spPr>
          <a:xfrm>
            <a:off x="1292225" y="9067800"/>
            <a:ext cx="2971800" cy="36997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2B99AA2-2E55-AE45-8D17-D20F9D0B4DC7}"/>
              </a:ext>
            </a:extLst>
          </p:cNvPr>
          <p:cNvSpPr txBox="1"/>
          <p:nvPr/>
        </p:nvSpPr>
        <p:spPr>
          <a:xfrm>
            <a:off x="5198587" y="9067800"/>
            <a:ext cx="7655036" cy="1754326"/>
          </a:xfrm>
          <a:prstGeom prst="rect">
            <a:avLst/>
          </a:prstGeom>
          <a:noFill/>
        </p:spPr>
        <p:txBody>
          <a:bodyPr wrap="square" rtlCol="0">
            <a:spAutoFit/>
          </a:bodyPr>
          <a:lstStyle/>
          <a:p>
            <a:r>
              <a:rPr lang="en-US" sz="5400" spc="300">
                <a:solidFill>
                  <a:schemeClr val="tx2"/>
                </a:solidFill>
                <a:latin typeface="Montserrat" panose="00000500000000000000" pitchFamily="50" charset="0"/>
              </a:rPr>
              <a:t>SR-RESNET &amp; SRGAN</a:t>
            </a:r>
          </a:p>
        </p:txBody>
      </p:sp>
      <p:cxnSp>
        <p:nvCxnSpPr>
          <p:cNvPr id="18" name="Прямая соединительная линия 13">
            <a:extLst>
              <a:ext uri="{FF2B5EF4-FFF2-40B4-BE49-F238E27FC236}">
                <a16:creationId xmlns:a16="http://schemas.microsoft.com/office/drawing/2014/main" id="{D9EC62D9-3B24-9C4B-8D5F-A440DB366362}"/>
              </a:ext>
            </a:extLst>
          </p:cNvPr>
          <p:cNvCxnSpPr>
            <a:cxnSpLocks/>
          </p:cNvCxnSpPr>
          <p:nvPr/>
        </p:nvCxnSpPr>
        <p:spPr>
          <a:xfrm>
            <a:off x="5274787" y="9967024"/>
            <a:ext cx="839041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DB687E5-244A-B243-B176-C7ABD4956E04}"/>
              </a:ext>
            </a:extLst>
          </p:cNvPr>
          <p:cNvSpPr txBox="1"/>
          <p:nvPr/>
        </p:nvSpPr>
        <p:spPr>
          <a:xfrm>
            <a:off x="5143388" y="10119424"/>
            <a:ext cx="10020411" cy="2259080"/>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Deep learning based approach</a:t>
            </a:r>
          </a:p>
          <a:p>
            <a:pPr marL="457200" indent="-457200">
              <a:lnSpc>
                <a:spcPct val="120000"/>
              </a:lnSpc>
              <a:buFont typeface="Arial" panose="020B0604020202020204" pitchFamily="34" charset="0"/>
              <a:buChar char="•"/>
            </a:pP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SR-RESNET uses a supervised approach</a:t>
            </a:r>
          </a:p>
          <a:p>
            <a:pPr marL="457200" indent="-457200">
              <a:lnSpc>
                <a:spcPct val="120000"/>
              </a:lnSpc>
              <a:buFont typeface="Arial" panose="020B0604020202020204" pitchFamily="34" charset="0"/>
              <a:buChar char="•"/>
            </a:pPr>
            <a:r>
              <a:rPr lang="en-CA"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SRGAN fine tunes using adversarial training</a:t>
            </a:r>
            <a:endParaRPr lang="ru-RU" sz="40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2" name="Picture 21">
            <a:extLst>
              <a:ext uri="{FF2B5EF4-FFF2-40B4-BE49-F238E27FC236}">
                <a16:creationId xmlns:a16="http://schemas.microsoft.com/office/drawing/2014/main" id="{AD55351B-7AB6-EE42-A76A-A6F7236FD10F}"/>
              </a:ext>
            </a:extLst>
          </p:cNvPr>
          <p:cNvPicPr>
            <a:picLocks noChangeAspect="1"/>
          </p:cNvPicPr>
          <p:nvPr/>
        </p:nvPicPr>
        <p:blipFill>
          <a:blip r:embed="rId5"/>
          <a:stretch>
            <a:fillRect/>
          </a:stretch>
        </p:blipFill>
        <p:spPr>
          <a:xfrm>
            <a:off x="16442465" y="3660797"/>
            <a:ext cx="6218277" cy="8531172"/>
          </a:xfrm>
          <a:prstGeom prst="rect">
            <a:avLst/>
          </a:prstGeom>
        </p:spPr>
      </p:pic>
      <p:pic>
        <p:nvPicPr>
          <p:cNvPr id="10" name="Audio 9">
            <a:hlinkClick r:id="" action="ppaction://media"/>
            <a:extLst>
              <a:ext uri="{FF2B5EF4-FFF2-40B4-BE49-F238E27FC236}">
                <a16:creationId xmlns:a16="http://schemas.microsoft.com/office/drawing/2014/main" id="{D1E91D9E-AB5C-F349-931E-A9A789E68505}"/>
              </a:ext>
            </a:extLst>
          </p:cNvPr>
          <p:cNvPicPr>
            <a:picLocks noChangeAspect="1"/>
          </p:cNvPicPr>
          <p:nvPr>
            <a:audioFile r:link="rId1"/>
            <p:extLst>
              <p:ext uri="{DAA4B4D4-6D71-4841-9C94-3DE7FCFB9230}">
                <p14:media xmlns:p14="http://schemas.microsoft.com/office/powerpoint/2010/main" r:embed="rId2">
                  <p14:trim st="940.594" end="316.1458"/>
                </p14:media>
              </p:ext>
            </p:extLst>
          </p:nvPr>
        </p:nvPicPr>
        <p:blipFill>
          <a:blip r:embed="rId6"/>
          <a:stretch>
            <a:fillRect/>
          </a:stretch>
        </p:blipFill>
        <p:spPr>
          <a:xfrm>
            <a:off x="23348950" y="12687300"/>
            <a:ext cx="812800" cy="812800"/>
          </a:xfrm>
          <a:prstGeom prst="rect">
            <a:avLst/>
          </a:prstGeom>
        </p:spPr>
      </p:pic>
      <p:sp>
        <p:nvSpPr>
          <p:cNvPr id="13" name="TextBox 12">
            <a:extLst>
              <a:ext uri="{FF2B5EF4-FFF2-40B4-BE49-F238E27FC236}">
                <a16:creationId xmlns:a16="http://schemas.microsoft.com/office/drawing/2014/main" id="{956FF9CE-5965-EC47-815E-B2092B63A284}"/>
              </a:ext>
            </a:extLst>
          </p:cNvPr>
          <p:cNvSpPr txBox="1"/>
          <p:nvPr/>
        </p:nvSpPr>
        <p:spPr>
          <a:xfrm>
            <a:off x="22934869" y="470840"/>
            <a:ext cx="2748104" cy="1015663"/>
          </a:xfrm>
          <a:prstGeom prst="rect">
            <a:avLst/>
          </a:prstGeom>
          <a:noFill/>
        </p:spPr>
        <p:txBody>
          <a:bodyPr wrap="square" rtlCol="0">
            <a:spAutoFit/>
          </a:bodyPr>
          <a:lstStyle/>
          <a:p>
            <a:r>
              <a:rPr lang="en-US" sz="6000"/>
              <a:t>8</a:t>
            </a:r>
          </a:p>
        </p:txBody>
      </p:sp>
    </p:spTree>
    <p:extLst>
      <p:ext uri="{BB962C8B-B14F-4D97-AF65-F5344CB8AC3E}">
        <p14:creationId xmlns:p14="http://schemas.microsoft.com/office/powerpoint/2010/main" val="1839958036"/>
      </p:ext>
    </p:extLst>
  </p:cSld>
  <p:clrMapOvr>
    <a:masterClrMapping/>
  </p:clrMapOvr>
  <mc:AlternateContent xmlns:mc="http://schemas.openxmlformats.org/markup-compatibility/2006" xmlns:p14="http://schemas.microsoft.com/office/powerpoint/2010/main">
    <mc:Choice Requires="p14">
      <p:transition p14:dur="0" advClick="0" advTm="38870"/>
    </mc:Choice>
    <mc:Fallback xmlns="">
      <p:transition advClick="0" advTm="38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0.3|0.3|0.2"/>
</p:tagLst>
</file>

<file path=ppt/tags/tag2.xml><?xml version="1.0" encoding="utf-8"?>
<p:tagLst xmlns:a="http://schemas.openxmlformats.org/drawingml/2006/main" xmlns:r="http://schemas.openxmlformats.org/officeDocument/2006/relationships" xmlns:p="http://schemas.openxmlformats.org/presentationml/2006/main">
  <p:tag name="TIMING" val="|10|5.6|5.1|24.2"/>
</p:tagLst>
</file>

<file path=ppt/tags/tag3.xml><?xml version="1.0" encoding="utf-8"?>
<p:tagLst xmlns:a="http://schemas.openxmlformats.org/drawingml/2006/main" xmlns:r="http://schemas.openxmlformats.org/officeDocument/2006/relationships" xmlns:p="http://schemas.openxmlformats.org/presentationml/2006/main">
  <p:tag name="TIMING" val="|11.1|2.8"/>
</p:tagLst>
</file>

<file path=ppt/tags/tag4.xml><?xml version="1.0" encoding="utf-8"?>
<p:tagLst xmlns:a="http://schemas.openxmlformats.org/drawingml/2006/main" xmlns:r="http://schemas.openxmlformats.org/officeDocument/2006/relationships" xmlns:p="http://schemas.openxmlformats.org/presentationml/2006/main">
  <p:tag name="TIMING" val="|0|0.1"/>
</p:tagLst>
</file>

<file path=ppt/tags/tag5.xml><?xml version="1.0" encoding="utf-8"?>
<p:tagLst xmlns:a="http://schemas.openxmlformats.org/drawingml/2006/main" xmlns:r="http://schemas.openxmlformats.org/officeDocument/2006/relationships" xmlns:p="http://schemas.openxmlformats.org/presentationml/2006/main">
  <p:tag name="TIMING" val="|12|14.3"/>
</p:tagLst>
</file>

<file path=ppt/tags/tag6.xml><?xml version="1.0" encoding="utf-8"?>
<p:tagLst xmlns:a="http://schemas.openxmlformats.org/drawingml/2006/main" xmlns:r="http://schemas.openxmlformats.org/officeDocument/2006/relationships" xmlns:p="http://schemas.openxmlformats.org/presentationml/2006/main">
  <p:tag name="TIMING" val="|9.2|15.3|11.4|1.6|5.8|3.1|5.3|4.4"/>
</p:tagLst>
</file>

<file path=ppt/tags/tag7.xml><?xml version="1.0" encoding="utf-8"?>
<p:tagLst xmlns:a="http://schemas.openxmlformats.org/drawingml/2006/main" xmlns:r="http://schemas.openxmlformats.org/officeDocument/2006/relationships" xmlns:p="http://schemas.openxmlformats.org/presentationml/2006/main">
  <p:tag name="TIMING" val="|0|0.1"/>
</p:tagLst>
</file>

<file path=ppt/tags/tag8.xml><?xml version="1.0" encoding="utf-8"?>
<p:tagLst xmlns:a="http://schemas.openxmlformats.org/drawingml/2006/main" xmlns:r="http://schemas.openxmlformats.org/officeDocument/2006/relationships" xmlns:p="http://schemas.openxmlformats.org/presentationml/2006/main">
  <p:tag name="TIMING" val="|0.1|0.2|0.2|0.2"/>
</p:tagLst>
</file>

<file path=ppt/tags/tag9.xml><?xml version="1.0" encoding="utf-8"?>
<p:tagLst xmlns:a="http://schemas.openxmlformats.org/drawingml/2006/main" xmlns:r="http://schemas.openxmlformats.org/officeDocument/2006/relationships" xmlns:p="http://schemas.openxmlformats.org/presentationml/2006/main">
  <p:tag name="TIMING" val="|0.1|0.1|0.2|0.1"/>
</p:tagLst>
</file>

<file path=ppt/theme/theme1.xml><?xml version="1.0" encoding="utf-8"?>
<a:theme xmlns:a="http://schemas.openxmlformats.org/drawingml/2006/main" name="Default Theme">
  <a:themeElements>
    <a:clrScheme name="Presentation_scheme_6">
      <a:dk1>
        <a:srgbClr val="7F7F7F"/>
      </a:dk1>
      <a:lt1>
        <a:srgbClr val="FFFFFF"/>
      </a:lt1>
      <a:dk2>
        <a:srgbClr val="000000"/>
      </a:dk2>
      <a:lt2>
        <a:srgbClr val="FFFFFF"/>
      </a:lt2>
      <a:accent1>
        <a:srgbClr val="9CD8DC"/>
      </a:accent1>
      <a:accent2>
        <a:srgbClr val="7D7B7D"/>
      </a:accent2>
      <a:accent3>
        <a:srgbClr val="4B5050"/>
      </a:accent3>
      <a:accent4>
        <a:srgbClr val="91969B"/>
      </a:accent4>
      <a:accent5>
        <a:srgbClr val="4B5050"/>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4262</Words>
  <Application>Microsoft Macintosh PowerPoint</Application>
  <PresentationFormat>Custom</PresentationFormat>
  <Paragraphs>500</Paragraphs>
  <Slides>27</Slides>
  <Notes>22</Notes>
  <HiddenSlides>0</HiddenSlides>
  <MMClips>26</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Arial</vt:lpstr>
      <vt:lpstr>Avenir Next LT Pro</vt:lpstr>
      <vt:lpstr>Bebas Neue</vt:lpstr>
      <vt:lpstr>Calibri</vt:lpstr>
      <vt:lpstr>Calibri Light</vt:lpstr>
      <vt:lpstr>Cambria Math</vt:lpstr>
      <vt:lpstr>Courier New</vt:lpstr>
      <vt:lpstr>DIN Condensed</vt:lpstr>
      <vt:lpstr>FontAwesome</vt:lpstr>
      <vt:lpstr>Helvetica Neue</vt:lpstr>
      <vt:lpstr>Lato Light</vt:lpstr>
      <vt:lpstr>Montserrat</vt:lpstr>
      <vt:lpstr>Open Sans</vt:lpstr>
      <vt:lpstr>Open Sans Light</vt:lpstr>
      <vt:lpstr>Pe-icon-7-stroke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Аларон</dc:creator>
  <cp:lastModifiedBy>Jacob Beallor</cp:lastModifiedBy>
  <cp:revision>3</cp:revision>
  <dcterms:created xsi:type="dcterms:W3CDTF">2014-11-12T21:47:38Z</dcterms:created>
  <dcterms:modified xsi:type="dcterms:W3CDTF">2020-04-15T20:14:29Z</dcterms:modified>
</cp:coreProperties>
</file>